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sldIdLst>
    <p:sldId id="256" r:id="rId3"/>
    <p:sldId id="272" r:id="rId4"/>
    <p:sldId id="260" r:id="rId5"/>
    <p:sldId id="261" r:id="rId6"/>
    <p:sldId id="262" r:id="rId7"/>
    <p:sldId id="257" r:id="rId8"/>
    <p:sldId id="267" r:id="rId9"/>
    <p:sldId id="258" r:id="rId10"/>
    <p:sldId id="259" r:id="rId11"/>
    <p:sldId id="263" r:id="rId12"/>
    <p:sldId id="264" r:id="rId13"/>
    <p:sldId id="265" r:id="rId14"/>
    <p:sldId id="268" r:id="rId15"/>
    <p:sldId id="269" r:id="rId16"/>
    <p:sldId id="270" r:id="rId17"/>
    <p:sldId id="274"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dirty="0">
              <a:solidFill>
                <a:prstClr val="white">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438045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221717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213164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4295610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white">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668166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white">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7063196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white">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654347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4169967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880565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537688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372105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dirty="0"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06.05.2020</a:t>
            </a:fld>
            <a:endParaRPr lang="ru-RU"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white">
                    <a:shade val="50000"/>
                  </a:prstClr>
                </a:solidFill>
              </a:rPr>
              <a:pPr/>
              <a:t>06.05.2020</a:t>
            </a:fld>
            <a:endParaRPr lang="ru-RU" dirty="0">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4023992532"/>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171220" y="839203"/>
            <a:ext cx="5648623" cy="2078089"/>
          </a:xfrm>
        </p:spPr>
        <p:txBody>
          <a:bodyPr/>
          <a:lstStyle/>
          <a:p>
            <a:r>
              <a:rPr lang="ru-RU" sz="2400" b="1" dirty="0" smtClean="0">
                <a:solidFill>
                  <a:srgbClr val="FF0000"/>
                </a:solidFill>
                <a:latin typeface="Times New Roman" panose="02020603050405020304" pitchFamily="18" charset="0"/>
                <a:cs typeface="Times New Roman" panose="02020603050405020304" pitchFamily="18" charset="0"/>
              </a:rPr>
              <a:t>ПЕДАГОГИЧЕСКИЙ ДИСТАНЦИОННЫЙ конкурс, ПОСВЯЩЕННЫЙ 75-летию великой победы                               «Я РАССКАЖУ ВАМ О ВОЙНЕ…</a:t>
            </a:r>
            <a:r>
              <a:rPr lang="ru-RU" sz="2400" b="1" dirty="0" smtClean="0">
                <a:solidFill>
                  <a:srgbClr val="FF0000"/>
                </a:solidFill>
                <a:latin typeface="Times New Roman" panose="02020603050405020304" pitchFamily="18" charset="0"/>
                <a:cs typeface="Times New Roman" panose="02020603050405020304" pitchFamily="18" charset="0"/>
              </a:rPr>
              <a:t>».</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rot="19096195">
            <a:off x="1045441" y="2165031"/>
            <a:ext cx="6685537" cy="1022498"/>
          </a:xfrm>
        </p:spPr>
        <p:txBody>
          <a:bodyPr>
            <a:noAutofit/>
          </a:bodyPr>
          <a:lstStyle/>
          <a:p>
            <a:r>
              <a:rPr lang="ru-RU" b="1" dirty="0" smtClean="0">
                <a:solidFill>
                  <a:srgbClr val="C00000"/>
                </a:solidFill>
                <a:latin typeface="Times New Roman" panose="02020603050405020304" pitchFamily="18" charset="0"/>
                <a:cs typeface="Times New Roman" panose="02020603050405020304" pitchFamily="18" charset="0"/>
              </a:rPr>
              <a:t>Номинация: </a:t>
            </a:r>
            <a:r>
              <a:rPr lang="ru-RU" b="1" dirty="0" smtClean="0">
                <a:solidFill>
                  <a:srgbClr val="C00000"/>
                </a:solidFill>
                <a:latin typeface="Times New Roman" panose="02020603050405020304" pitchFamily="18" charset="0"/>
                <a:cs typeface="Times New Roman" panose="02020603050405020304" pitchFamily="18" charset="0"/>
              </a:rPr>
              <a:t>«Лучшая презентация к уроку» на тему: «Мой земляк – Герой Советского союза»</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768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Подвиг героя</a:t>
            </a:r>
            <a:endParaRPr lang="ru-RU" dirty="0">
              <a:solidFill>
                <a:srgbClr val="FF0000"/>
              </a:solidFill>
            </a:endParaRPr>
          </a:p>
        </p:txBody>
      </p:sp>
      <p:sp>
        <p:nvSpPr>
          <p:cNvPr id="3" name="Объект 2"/>
          <p:cNvSpPr>
            <a:spLocks noGrp="1"/>
          </p:cNvSpPr>
          <p:nvPr>
            <p:ph idx="1"/>
          </p:nvPr>
        </p:nvSpPr>
        <p:spPr>
          <a:xfrm>
            <a:off x="827584" y="1124744"/>
            <a:ext cx="7520940" cy="3912548"/>
          </a:xfrm>
        </p:spPr>
        <p:txBody>
          <a:bodyPr>
            <a:normAutofit/>
          </a:bodyPr>
          <a:lstStyle/>
          <a:p>
            <a:pPr marL="0" lvl="1" indent="0">
              <a:buNone/>
            </a:pPr>
            <a:r>
              <a:rPr lang="ru-RU" b="1" dirty="0" smtClean="0">
                <a:latin typeface="Times New Roman" panose="02020603050405020304" pitchFamily="18" charset="0"/>
                <a:cs typeface="Times New Roman" panose="02020603050405020304" pitchFamily="18" charset="0"/>
              </a:rPr>
              <a:t> 30 ноября 1939 года Красная армия начала боевые действия против финских войск в ответ на отказ Финляндии отодвинуть советско -финскую границу от Ленинграда.</a:t>
            </a:r>
          </a:p>
          <a:p>
            <a:pPr marL="0" lvl="1" indent="0">
              <a:buNone/>
            </a:pPr>
            <a:r>
              <a:rPr lang="ru-RU" b="1" dirty="0" smtClean="0">
                <a:latin typeface="Times New Roman" panose="02020603050405020304" pitchFamily="18" charset="0"/>
                <a:cs typeface="Times New Roman" panose="02020603050405020304" pitchFamily="18" charset="0"/>
              </a:rPr>
              <a:t> С первых дней финской войны Андрей Ефремович принимает участие в боях  бомбардировочной  авиаэскадрильи. 23 декабря 1939 года самолёт </a:t>
            </a:r>
            <a:r>
              <a:rPr lang="ru-RU" b="1" dirty="0">
                <a:latin typeface="Times New Roman" panose="02020603050405020304" pitchFamily="18" charset="0"/>
                <a:cs typeface="Times New Roman" panose="02020603050405020304" pitchFamily="18" charset="0"/>
              </a:rPr>
              <a:t>Ф</a:t>
            </a:r>
            <a:r>
              <a:rPr lang="ru-RU" b="1" dirty="0" smtClean="0">
                <a:latin typeface="Times New Roman" panose="02020603050405020304" pitchFamily="18" charset="0"/>
                <a:cs typeface="Times New Roman" panose="02020603050405020304" pitchFamily="18" charset="0"/>
              </a:rPr>
              <a:t>атьянова нанёс прямой бомбовый удар по важному стратегическому пункту противника Судан-Кюм . Был разрушен важный железнодорожный узел, уничтожены скопления живой силы и техники противника. Возвращаясь на свой аэродром , лётчик  Фатьянов увидел что, соседний советский самолёт был подбит  и вынужден сделать посадку на территории противника. Командование части поручило  Андрею Ефремовичу полететь на розыски сбитого самолёта. Вылетев на самолёте  «У-2» , Фатьянов обнаружил на озере </a:t>
            </a:r>
            <a:r>
              <a:rPr lang="ru-RU" b="1" dirty="0" err="1" smtClean="0">
                <a:latin typeface="Times New Roman" panose="02020603050405020304" pitchFamily="18" charset="0"/>
                <a:cs typeface="Times New Roman" panose="02020603050405020304" pitchFamily="18" charset="0"/>
              </a:rPr>
              <a:t>Юха-Акка-Ярви</a:t>
            </a:r>
            <a:r>
              <a:rPr lang="ru-RU" b="1" dirty="0" smtClean="0">
                <a:latin typeface="Times New Roman" panose="02020603050405020304" pitchFamily="18" charset="0"/>
                <a:cs typeface="Times New Roman" panose="02020603050405020304" pitchFamily="18" charset="0"/>
              </a:rPr>
              <a:t>  подбитый бомбардировщик .А из леса к нему уже бежали враги и вели огонь Быстро забрав двоих лётчиков, Андрей Ефремович почти ушёл из рук врага. Машина оказалась вся изрешечена пулями но люди были невредимы.   </a:t>
            </a:r>
          </a:p>
          <a:p>
            <a:endParaRPr lang="ru-RU" dirty="0"/>
          </a:p>
        </p:txBody>
      </p:sp>
      <p:pic>
        <p:nvPicPr>
          <p:cNvPr id="4" name="Рисунок 3" descr="3356.jpg"/>
          <p:cNvPicPr>
            <a:picLocks noChangeAspect="1"/>
          </p:cNvPicPr>
          <p:nvPr/>
        </p:nvPicPr>
        <p:blipFill>
          <a:blip r:embed="rId2" cstate="print"/>
          <a:stretch>
            <a:fillRect/>
          </a:stretch>
        </p:blipFill>
        <p:spPr>
          <a:xfrm>
            <a:off x="0" y="0"/>
            <a:ext cx="9144000" cy="357166"/>
          </a:xfrm>
          <a:prstGeom prst="rect">
            <a:avLst/>
          </a:prstGeom>
        </p:spPr>
      </p:pic>
      <p:pic>
        <p:nvPicPr>
          <p:cNvPr id="5" name="Рисунок 4" descr="3356.jpg"/>
          <p:cNvPicPr>
            <a:picLocks noChangeAspect="1"/>
          </p:cNvPicPr>
          <p:nvPr/>
        </p:nvPicPr>
        <p:blipFill>
          <a:blip r:embed="rId2" cstate="print"/>
          <a:stretch>
            <a:fillRect/>
          </a:stretch>
        </p:blipFill>
        <p:spPr>
          <a:xfrm>
            <a:off x="-8028" y="6500834"/>
            <a:ext cx="9144000" cy="357166"/>
          </a:xfrm>
          <a:prstGeom prst="rect">
            <a:avLst/>
          </a:prstGeom>
        </p:spPr>
      </p:pic>
      <p:pic>
        <p:nvPicPr>
          <p:cNvPr id="6" name="Рисунок 5" descr="3356.jpg"/>
          <p:cNvPicPr>
            <a:picLocks noChangeAspect="1"/>
          </p:cNvPicPr>
          <p:nvPr/>
        </p:nvPicPr>
        <p:blipFill>
          <a:blip r:embed="rId2" cstate="print"/>
          <a:stretch>
            <a:fillRect/>
          </a:stretch>
        </p:blipFill>
        <p:spPr>
          <a:xfrm rot="5400000">
            <a:off x="-3290328" y="3250405"/>
            <a:ext cx="6858000" cy="357190"/>
          </a:xfrm>
          <a:prstGeom prst="rect">
            <a:avLst/>
          </a:prstGeom>
        </p:spPr>
      </p:pic>
      <p:pic>
        <p:nvPicPr>
          <p:cNvPr id="7" name="Рисунок 6" descr="3356.jpg"/>
          <p:cNvPicPr>
            <a:picLocks noChangeAspect="1"/>
          </p:cNvPicPr>
          <p:nvPr/>
        </p:nvPicPr>
        <p:blipFill>
          <a:blip r:embed="rId2" cstate="print"/>
          <a:stretch>
            <a:fillRect/>
          </a:stretch>
        </p:blipFill>
        <p:spPr>
          <a:xfrm rot="5400000">
            <a:off x="5536405" y="3250405"/>
            <a:ext cx="6858000" cy="357190"/>
          </a:xfrm>
          <a:prstGeom prst="rect">
            <a:avLst/>
          </a:prstGeom>
        </p:spPr>
      </p:pic>
    </p:spTree>
    <p:extLst>
      <p:ext uri="{BB962C8B-B14F-4D97-AF65-F5344CB8AC3E}">
        <p14:creationId xmlns:p14="http://schemas.microsoft.com/office/powerpoint/2010/main" val="2414589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Присвоение звания героя СССР</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lvl="1" indent="0">
              <a:buNone/>
            </a:pPr>
            <a:r>
              <a:rPr lang="ru-RU" b="1" dirty="0" smtClean="0">
                <a:latin typeface="Times New Roman" panose="02020603050405020304" pitchFamily="18" charset="0"/>
                <a:cs typeface="Times New Roman" panose="02020603050405020304" pitchFamily="18" charset="0"/>
              </a:rPr>
              <a:t> За образцовое выполнение боевых заданий командования и проявленные при этом мужество и героизм капитану А.Е. Фатьянову 7 мая 1940 года  Указом Президиума Верховного Совета СССР было присвоено звание героя Советского Союза с вручением медали «Золотая звезда».</a:t>
            </a:r>
          </a:p>
          <a:p>
            <a:pPr marL="0" lvl="1" indent="0">
              <a:buNone/>
            </a:pPr>
            <a:r>
              <a:rPr lang="ru-RU" b="1" dirty="0" smtClean="0">
                <a:latin typeface="Times New Roman" panose="02020603050405020304" pitchFamily="18" charset="0"/>
                <a:cs typeface="Times New Roman" panose="02020603050405020304" pitchFamily="18" charset="0"/>
              </a:rPr>
              <a:t> В представлении командования на присвоениие звания героя СССР Фатьянову записано: «За чёткое выполнение боевых заданий и проявленную смелость, геройство при спасении своих боевых товарищей ходатайствую о представлении Фатьянова А.Е к высшей правительственной награде».</a:t>
            </a:r>
            <a:endParaRPr lang="ru-RU" b="1" dirty="0">
              <a:latin typeface="Times New Roman" panose="02020603050405020304" pitchFamily="18" charset="0"/>
              <a:cs typeface="Times New Roman" panose="02020603050405020304" pitchFamily="18" charset="0"/>
            </a:endParaRPr>
          </a:p>
        </p:txBody>
      </p:sp>
      <p:pic>
        <p:nvPicPr>
          <p:cNvPr id="4" name="Рисунок 3" descr="3356.jpg"/>
          <p:cNvPicPr>
            <a:picLocks noChangeAspect="1"/>
          </p:cNvPicPr>
          <p:nvPr/>
        </p:nvPicPr>
        <p:blipFill>
          <a:blip r:embed="rId2" cstate="print"/>
          <a:stretch>
            <a:fillRect/>
          </a:stretch>
        </p:blipFill>
        <p:spPr>
          <a:xfrm>
            <a:off x="0" y="0"/>
            <a:ext cx="9144000" cy="357166"/>
          </a:xfrm>
          <a:prstGeom prst="rect">
            <a:avLst/>
          </a:prstGeom>
        </p:spPr>
      </p:pic>
      <p:pic>
        <p:nvPicPr>
          <p:cNvPr id="5" name="Рисунок 4" descr="3356.jpg"/>
          <p:cNvPicPr>
            <a:picLocks noChangeAspect="1"/>
          </p:cNvPicPr>
          <p:nvPr/>
        </p:nvPicPr>
        <p:blipFill>
          <a:blip r:embed="rId2" cstate="print"/>
          <a:stretch>
            <a:fillRect/>
          </a:stretch>
        </p:blipFill>
        <p:spPr>
          <a:xfrm>
            <a:off x="33714" y="6500834"/>
            <a:ext cx="9144000" cy="357166"/>
          </a:xfrm>
          <a:prstGeom prst="rect">
            <a:avLst/>
          </a:prstGeom>
        </p:spPr>
      </p:pic>
      <p:pic>
        <p:nvPicPr>
          <p:cNvPr id="6" name="Рисунок 5" descr="3356.jpg"/>
          <p:cNvPicPr>
            <a:picLocks noChangeAspect="1"/>
          </p:cNvPicPr>
          <p:nvPr/>
        </p:nvPicPr>
        <p:blipFill>
          <a:blip r:embed="rId2" cstate="print"/>
          <a:stretch>
            <a:fillRect/>
          </a:stretch>
        </p:blipFill>
        <p:spPr>
          <a:xfrm rot="5400000">
            <a:off x="-3290328" y="3250405"/>
            <a:ext cx="6858000" cy="357190"/>
          </a:xfrm>
          <a:prstGeom prst="rect">
            <a:avLst/>
          </a:prstGeom>
        </p:spPr>
      </p:pic>
      <p:pic>
        <p:nvPicPr>
          <p:cNvPr id="7" name="Рисунок 6" descr="3356.jpg"/>
          <p:cNvPicPr>
            <a:picLocks noChangeAspect="1"/>
          </p:cNvPicPr>
          <p:nvPr/>
        </p:nvPicPr>
        <p:blipFill>
          <a:blip r:embed="rId2" cstate="print"/>
          <a:stretch>
            <a:fillRect/>
          </a:stretch>
        </p:blipFill>
        <p:spPr>
          <a:xfrm rot="5400000">
            <a:off x="5570119" y="3250405"/>
            <a:ext cx="6858000" cy="357190"/>
          </a:xfrm>
          <a:prstGeom prst="rect">
            <a:avLst/>
          </a:prstGeom>
        </p:spPr>
      </p:pic>
    </p:spTree>
    <p:extLst>
      <p:ext uri="{BB962C8B-B14F-4D97-AF65-F5344CB8AC3E}">
        <p14:creationId xmlns:p14="http://schemas.microsoft.com/office/powerpoint/2010/main" val="3682361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22960" y="908720"/>
            <a:ext cx="3200400" cy="5239856"/>
          </a:xfrm>
        </p:spPr>
        <p:txBody>
          <a:bodyPr>
            <a:normAutofit fontScale="55000" lnSpcReduction="20000"/>
          </a:bodyPr>
          <a:lstStyle/>
          <a:p>
            <a:pPr marL="0" lvl="1" indent="0">
              <a:buNone/>
            </a:pPr>
            <a:r>
              <a:rPr lang="ru-RU" b="1" dirty="0" smtClean="0">
                <a:latin typeface="Times New Roman" panose="02020603050405020304" pitchFamily="18" charset="0"/>
                <a:cs typeface="Times New Roman" panose="02020603050405020304" pitchFamily="18" charset="0"/>
              </a:rPr>
              <a:t> Пока Андрей служил в армии, дома его верно ждала подруга Анна. Связывали их письма, которые они очень часто писали друг другу. Отрывок из письма: «Милая  моя Аннушка, с нетерпением жду встречи с тобой…».</a:t>
            </a:r>
          </a:p>
          <a:p>
            <a:pPr marL="0" lvl="1" indent="0">
              <a:buNone/>
            </a:pPr>
            <a:r>
              <a:rPr lang="ru-RU" b="1" dirty="0" smtClean="0">
                <a:latin typeface="Times New Roman" panose="02020603050405020304" pitchFamily="18" charset="0"/>
                <a:cs typeface="Times New Roman" panose="02020603050405020304" pitchFamily="18" charset="0"/>
              </a:rPr>
              <a:t> Поженились молодые люди в 1929 году. Родилось у них четверо детей:  </a:t>
            </a:r>
          </a:p>
          <a:p>
            <a:pPr marL="0" lvl="1" indent="0">
              <a:buNone/>
            </a:pPr>
            <a:r>
              <a:rPr lang="ru-RU" b="1" dirty="0" smtClean="0">
                <a:latin typeface="Times New Roman" panose="02020603050405020304" pitchFamily="18" charset="0"/>
                <a:cs typeface="Times New Roman" panose="02020603050405020304" pitchFamily="18" charset="0"/>
              </a:rPr>
              <a:t> Ирина 1930 года рождения (живёт в Беларуси);</a:t>
            </a:r>
          </a:p>
          <a:p>
            <a:pPr marL="0" lvl="1" indent="0">
              <a:buNone/>
            </a:pPr>
            <a:r>
              <a:rPr lang="ru-RU" b="1" dirty="0" smtClean="0">
                <a:latin typeface="Times New Roman" panose="02020603050405020304" pitchFamily="18" charset="0"/>
                <a:cs typeface="Times New Roman" panose="02020603050405020304" pitchFamily="18" charset="0"/>
              </a:rPr>
              <a:t> Валентина 1935 года рождения ( умерла в Киргизии); </a:t>
            </a:r>
          </a:p>
          <a:p>
            <a:pPr marL="0" lvl="1" indent="0">
              <a:buNone/>
            </a:pPr>
            <a:r>
              <a:rPr lang="ru-RU" b="1" dirty="0" smtClean="0">
                <a:latin typeface="Times New Roman" panose="02020603050405020304" pitchFamily="18" charset="0"/>
                <a:cs typeface="Times New Roman" panose="02020603050405020304" pitchFamily="18" charset="0"/>
              </a:rPr>
              <a:t> Борис 1937 года рождения, пошёл по стопам отца, стал лётчиком; живёт в  Москве; приезжал в Новую Дмитриевку на открытие памятника-бюста герою;</a:t>
            </a:r>
          </a:p>
          <a:p>
            <a:pPr marL="0" lvl="1" indent="0">
              <a:buNone/>
            </a:pPr>
            <a:r>
              <a:rPr lang="ru-RU" b="1" dirty="0" smtClean="0">
                <a:latin typeface="Times New Roman" panose="02020603050405020304" pitchFamily="18" charset="0"/>
                <a:cs typeface="Times New Roman" panose="02020603050405020304" pitchFamily="18" charset="0"/>
              </a:rPr>
              <a:t> Екатерина 1939 года рождения, проживает в Москве.</a:t>
            </a:r>
          </a:p>
          <a:p>
            <a:pPr marL="0" lvl="1" indent="0">
              <a:buNone/>
            </a:pPr>
            <a:r>
              <a:rPr lang="ru-RU" b="1" dirty="0" smtClean="0">
                <a:latin typeface="Times New Roman" panose="02020603050405020304" pitchFamily="18" charset="0"/>
                <a:cs typeface="Times New Roman" panose="02020603050405020304" pitchFamily="18" charset="0"/>
              </a:rPr>
              <a:t> В период боевых действий Именно мысли о жене и детях  давали силы нашему герою в трудных ситуациях. Воюя с врагами, Андрей Ефремович знал, что защищает  не просто Родину , а  ещё и свою семью.</a:t>
            </a:r>
            <a:endParaRPr lang="ru-RU" b="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Семья  героя</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descr="3356.jpg"/>
          <p:cNvPicPr>
            <a:picLocks noChangeAspect="1"/>
          </p:cNvPicPr>
          <p:nvPr/>
        </p:nvPicPr>
        <p:blipFill>
          <a:blip r:embed="rId2" cstate="print"/>
          <a:stretch>
            <a:fillRect/>
          </a:stretch>
        </p:blipFill>
        <p:spPr>
          <a:xfrm>
            <a:off x="0" y="0"/>
            <a:ext cx="9144000" cy="357166"/>
          </a:xfrm>
          <a:prstGeom prst="rect">
            <a:avLst/>
          </a:prstGeom>
        </p:spPr>
      </p:pic>
      <p:pic>
        <p:nvPicPr>
          <p:cNvPr id="5" name="Рисунок 4" descr="3356.jpg"/>
          <p:cNvPicPr>
            <a:picLocks noChangeAspect="1"/>
          </p:cNvPicPr>
          <p:nvPr/>
        </p:nvPicPr>
        <p:blipFill>
          <a:blip r:embed="rId2" cstate="print"/>
          <a:stretch>
            <a:fillRect/>
          </a:stretch>
        </p:blipFill>
        <p:spPr>
          <a:xfrm>
            <a:off x="0" y="6500834"/>
            <a:ext cx="9144000" cy="357166"/>
          </a:xfrm>
          <a:prstGeom prst="rect">
            <a:avLst/>
          </a:prstGeom>
        </p:spPr>
      </p:pic>
      <p:pic>
        <p:nvPicPr>
          <p:cNvPr id="6" name="Рисунок 5" descr="3356.jpg"/>
          <p:cNvPicPr>
            <a:picLocks noChangeAspect="1"/>
          </p:cNvPicPr>
          <p:nvPr/>
        </p:nvPicPr>
        <p:blipFill>
          <a:blip r:embed="rId2" cstate="print"/>
          <a:stretch>
            <a:fillRect/>
          </a:stretch>
        </p:blipFill>
        <p:spPr>
          <a:xfrm rot="5400000">
            <a:off x="-3290328" y="3250405"/>
            <a:ext cx="6858000" cy="357190"/>
          </a:xfrm>
          <a:prstGeom prst="rect">
            <a:avLst/>
          </a:prstGeom>
        </p:spPr>
      </p:pic>
      <p:pic>
        <p:nvPicPr>
          <p:cNvPr id="7" name="Рисунок 6" descr="3356.jpg"/>
          <p:cNvPicPr>
            <a:picLocks noChangeAspect="1"/>
          </p:cNvPicPr>
          <p:nvPr/>
        </p:nvPicPr>
        <p:blipFill>
          <a:blip r:embed="rId2" cstate="print"/>
          <a:stretch>
            <a:fillRect/>
          </a:stretch>
        </p:blipFill>
        <p:spPr>
          <a:xfrm rot="5400000">
            <a:off x="5536405" y="3265894"/>
            <a:ext cx="6858000" cy="357190"/>
          </a:xfrm>
          <a:prstGeom prst="rect">
            <a:avLst/>
          </a:prstGeom>
        </p:spPr>
      </p:pic>
      <p:pic>
        <p:nvPicPr>
          <p:cNvPr id="10" name="Рисунок 9" descr="C:\Users\acer\Desktop\фото фатьянов\IMG_3174.jpg"/>
          <p:cNvPicPr/>
          <p:nvPr/>
        </p:nvPicPr>
        <p:blipFill>
          <a:blip r:embed="rId3" cstate="print"/>
          <a:srcRect/>
          <a:stretch>
            <a:fillRect/>
          </a:stretch>
        </p:blipFill>
        <p:spPr bwMode="auto">
          <a:xfrm>
            <a:off x="4200128" y="3573016"/>
            <a:ext cx="4194810" cy="2575560"/>
          </a:xfrm>
          <a:prstGeom prst="rect">
            <a:avLst/>
          </a:prstGeom>
          <a:noFill/>
          <a:ln w="9525">
            <a:noFill/>
            <a:miter lim="800000"/>
            <a:headEnd/>
            <a:tailEnd/>
          </a:ln>
        </p:spPr>
      </p:pic>
      <p:pic>
        <p:nvPicPr>
          <p:cNvPr id="12" name="Объект 11" descr="C:\Users\acer\Desktop\фото фатьянов\IMG_3177.jpg"/>
          <p:cNvPicPr>
            <a:picLocks noGrp="1"/>
          </p:cNvPicPr>
          <p:nvPr>
            <p:ph sz="half" idx="2"/>
          </p:nvPr>
        </p:nvPicPr>
        <p:blipFill>
          <a:blip r:embed="rId4" cstate="print"/>
          <a:srcRect/>
          <a:stretch>
            <a:fillRect/>
          </a:stretch>
        </p:blipFill>
        <p:spPr bwMode="auto">
          <a:xfrm>
            <a:off x="6063218" y="476672"/>
            <a:ext cx="2331720" cy="3096344"/>
          </a:xfrm>
          <a:prstGeom prst="rect">
            <a:avLst/>
          </a:prstGeom>
          <a:noFill/>
          <a:ln w="9525">
            <a:noFill/>
            <a:miter lim="800000"/>
            <a:headEnd/>
            <a:tailEnd/>
          </a:ln>
        </p:spPr>
      </p:pic>
    </p:spTree>
    <p:extLst>
      <p:ext uri="{BB962C8B-B14F-4D97-AF65-F5344CB8AC3E}">
        <p14:creationId xmlns:p14="http://schemas.microsoft.com/office/powerpoint/2010/main" val="37417990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rot="19140000">
            <a:off x="442373" y="1518593"/>
            <a:ext cx="5512208" cy="1219039"/>
          </a:xfrm>
        </p:spPr>
        <p:txBody>
          <a:bodyPr/>
          <a:lstStyle/>
          <a:p>
            <a:r>
              <a:rPr lang="ru-RU" dirty="0" smtClean="0">
                <a:solidFill>
                  <a:srgbClr val="FF0000"/>
                </a:solidFill>
                <a:latin typeface="Times New Roman" panose="02020603050405020304" pitchFamily="18" charset="0"/>
                <a:cs typeface="Times New Roman" panose="02020603050405020304" pitchFamily="18" charset="0"/>
              </a:rPr>
              <a:t>Бюст герою Советского союза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9" name="Текст 8"/>
          <p:cNvSpPr>
            <a:spLocks noGrp="1"/>
          </p:cNvSpPr>
          <p:nvPr>
            <p:ph type="body" sz="half" idx="2"/>
          </p:nvPr>
        </p:nvSpPr>
        <p:spPr>
          <a:xfrm rot="19140000">
            <a:off x="1078846" y="2211283"/>
            <a:ext cx="6156825" cy="1171797"/>
          </a:xfrm>
        </p:spPr>
        <p:txBody>
          <a:bodyPr>
            <a:noAutofit/>
          </a:bodyPr>
          <a:lstStyle/>
          <a:p>
            <a:r>
              <a:rPr lang="ru-RU" sz="2000" dirty="0" smtClean="0">
                <a:solidFill>
                  <a:srgbClr val="C00000"/>
                </a:solidFill>
                <a:latin typeface="Times New Roman" panose="02020603050405020304" pitchFamily="18" charset="0"/>
                <a:cs typeface="Times New Roman" panose="02020603050405020304" pitchFamily="18" charset="0"/>
              </a:rPr>
              <a:t>Бюст был установлен в 1980 году в селе Новая </a:t>
            </a:r>
            <a:r>
              <a:rPr lang="ru-RU" sz="2000" dirty="0" smtClean="0">
                <a:solidFill>
                  <a:srgbClr val="C00000"/>
                </a:solidFill>
                <a:latin typeface="Times New Roman" panose="02020603050405020304" pitchFamily="18" charset="0"/>
                <a:cs typeface="Times New Roman" panose="02020603050405020304" pitchFamily="18" charset="0"/>
              </a:rPr>
              <a:t>Дмитриевка</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smtClean="0">
                <a:solidFill>
                  <a:srgbClr val="C00000"/>
                </a:solidFill>
                <a:latin typeface="Times New Roman" panose="02020603050405020304" pitchFamily="18" charset="0"/>
                <a:cs typeface="Times New Roman" panose="02020603050405020304" pitchFamily="18" charset="0"/>
              </a:rPr>
              <a:t>Радищевского района Ульяновской области</a:t>
            </a:r>
            <a:endParaRPr lang="ru-RU" sz="2000"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C:\Users\Админ\Desktop\hello_html_m78996e3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2780928"/>
            <a:ext cx="402284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3356.jpg"/>
          <p:cNvPicPr>
            <a:picLocks noChangeAspect="1"/>
          </p:cNvPicPr>
          <p:nvPr/>
        </p:nvPicPr>
        <p:blipFill>
          <a:blip r:embed="rId3" cstate="print"/>
          <a:stretch>
            <a:fillRect/>
          </a:stretch>
        </p:blipFill>
        <p:spPr>
          <a:xfrm>
            <a:off x="0" y="0"/>
            <a:ext cx="9144000" cy="357166"/>
          </a:xfrm>
          <a:prstGeom prst="rect">
            <a:avLst/>
          </a:prstGeom>
        </p:spPr>
      </p:pic>
      <p:pic>
        <p:nvPicPr>
          <p:cNvPr id="12" name="Рисунок 11" descr="3356.jpg"/>
          <p:cNvPicPr>
            <a:picLocks noChangeAspect="1"/>
          </p:cNvPicPr>
          <p:nvPr/>
        </p:nvPicPr>
        <p:blipFill>
          <a:blip r:embed="rId3" cstate="print"/>
          <a:stretch>
            <a:fillRect/>
          </a:stretch>
        </p:blipFill>
        <p:spPr>
          <a:xfrm>
            <a:off x="0" y="6497782"/>
            <a:ext cx="9144000" cy="357166"/>
          </a:xfrm>
          <a:prstGeom prst="rect">
            <a:avLst/>
          </a:prstGeom>
        </p:spPr>
      </p:pic>
      <p:pic>
        <p:nvPicPr>
          <p:cNvPr id="13" name="Рисунок 12" descr="3356.jpg"/>
          <p:cNvPicPr>
            <a:picLocks noChangeAspect="1"/>
          </p:cNvPicPr>
          <p:nvPr/>
        </p:nvPicPr>
        <p:blipFill>
          <a:blip r:embed="rId3" cstate="print"/>
          <a:stretch>
            <a:fillRect/>
          </a:stretch>
        </p:blipFill>
        <p:spPr>
          <a:xfrm rot="5400000">
            <a:off x="-3290328" y="3250405"/>
            <a:ext cx="6858000" cy="357190"/>
          </a:xfrm>
          <a:prstGeom prst="rect">
            <a:avLst/>
          </a:prstGeom>
        </p:spPr>
      </p:pic>
      <p:pic>
        <p:nvPicPr>
          <p:cNvPr id="14" name="Рисунок 13" descr="3356.jpg"/>
          <p:cNvPicPr>
            <a:picLocks noChangeAspect="1"/>
          </p:cNvPicPr>
          <p:nvPr/>
        </p:nvPicPr>
        <p:blipFill>
          <a:blip r:embed="rId3" cstate="print"/>
          <a:stretch>
            <a:fillRect/>
          </a:stretch>
        </p:blipFill>
        <p:spPr>
          <a:xfrm rot="5400000">
            <a:off x="5535017" y="3243517"/>
            <a:ext cx="6858000" cy="357190"/>
          </a:xfrm>
          <a:prstGeom prst="rect">
            <a:avLst/>
          </a:prstGeom>
        </p:spPr>
      </p:pic>
    </p:spTree>
    <p:extLst>
      <p:ext uri="{BB962C8B-B14F-4D97-AF65-F5344CB8AC3E}">
        <p14:creationId xmlns:p14="http://schemas.microsoft.com/office/powerpoint/2010/main" val="2421189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686976"/>
          </a:xfrm>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Участие в Великой отечественной войне</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2960" y="1100628"/>
            <a:ext cx="7520940" cy="5136684"/>
          </a:xfrm>
        </p:spPr>
        <p:txBody>
          <a:bodyPr>
            <a:normAutofit/>
          </a:bodyPr>
          <a:lstStyle/>
          <a:p>
            <a:pPr marL="0" lvl="1" indent="0">
              <a:buNone/>
            </a:pPr>
            <a:r>
              <a:rPr lang="ru-RU" b="1" dirty="0" smtClean="0">
                <a:latin typeface="Times New Roman" panose="02020603050405020304" pitchFamily="18" charset="0"/>
                <a:cs typeface="Times New Roman" panose="02020603050405020304" pitchFamily="18" charset="0"/>
              </a:rPr>
              <a:t> С 1941 по 1942 год  Фатьянов А.Е. воевал на фронтах  Великой Отечественной войны. К сожалению, мною не были найдены источники  с нужной информацией. В результате долгого и кропотливого поиска этой информации я могу сделать предположение, что Андрей Ефремович защищал небо Москвы и Подмосковья во время немецкого наступления в 1941 году.</a:t>
            </a:r>
          </a:p>
          <a:p>
            <a:pPr marL="0" lvl="1" indent="0">
              <a:buNone/>
            </a:pPr>
            <a:r>
              <a:rPr lang="ru-RU" b="1" dirty="0" smtClean="0">
                <a:latin typeface="Times New Roman" panose="02020603050405020304" pitchFamily="18" charset="0"/>
                <a:cs typeface="Times New Roman" panose="02020603050405020304" pitchFamily="18" charset="0"/>
              </a:rPr>
              <a:t> На основание чего я </a:t>
            </a:r>
            <a:r>
              <a:rPr lang="ru-RU" b="1" dirty="0" smtClean="0">
                <a:latin typeface="Times New Roman" panose="02020603050405020304" pitchFamily="18" charset="0"/>
                <a:cs typeface="Times New Roman" panose="02020603050405020304" pitchFamily="18" charset="0"/>
              </a:rPr>
              <a:t>сделала </a:t>
            </a:r>
            <a:r>
              <a:rPr lang="ru-RU" b="1" dirty="0" smtClean="0">
                <a:latin typeface="Times New Roman" panose="02020603050405020304" pitchFamily="18" charset="0"/>
                <a:cs typeface="Times New Roman" panose="02020603050405020304" pitchFamily="18" charset="0"/>
              </a:rPr>
              <a:t>такие выводы?</a:t>
            </a:r>
            <a:r>
              <a:rPr lang="ru-RU" b="1" dirty="0">
                <a:latin typeface="Times New Roman" panose="02020603050405020304" pitchFamily="18" charset="0"/>
                <a:cs typeface="Times New Roman" panose="02020603050405020304" pitchFamily="18" charset="0"/>
              </a:rPr>
              <a:t> В</a:t>
            </a:r>
            <a:r>
              <a:rPr lang="ru-RU" b="1" dirty="0" smtClean="0">
                <a:latin typeface="Times New Roman" panose="02020603050405020304" pitchFamily="18" charset="0"/>
                <a:cs typeface="Times New Roman" panose="02020603050405020304" pitchFamily="18" charset="0"/>
              </a:rPr>
              <a:t> конце июня 1941 года на базе НИИ ВВС РККА и </a:t>
            </a:r>
            <a:r>
              <a:rPr lang="ru-RU" b="1" dirty="0">
                <a:latin typeface="Times New Roman" panose="02020603050405020304" pitchFamily="18" charset="0"/>
                <a:cs typeface="Times New Roman" panose="02020603050405020304" pitchFamily="18" charset="0"/>
              </a:rPr>
              <a:t>Н</a:t>
            </a:r>
            <a:r>
              <a:rPr lang="ru-RU" b="1" dirty="0" smtClean="0">
                <a:latin typeface="Times New Roman" panose="02020603050405020304" pitchFamily="18" charset="0"/>
                <a:cs typeface="Times New Roman" panose="02020603050405020304" pitchFamily="18" charset="0"/>
              </a:rPr>
              <a:t>аркомата авиационной промышленности были сформированы  два истребительных полка особого назначения, укомплектованные лётчиками, уже принимавшими участие в боевых действиях. Наш герой имел колоссальный боевой опыт после финской войны, и по этой причине был зачислен в один из этих полков. В этот период немцы рвались к Москве, и на земле и в воздухе шли ожесточённые бои. Лётчики защищавшие небо столицы должны были противостоять немецким авианалётам. Предположительно в составе этого полка и воевал  </a:t>
            </a:r>
            <a:r>
              <a:rPr lang="ru-RU" b="1" dirty="0" err="1" smtClean="0">
                <a:latin typeface="Times New Roman" panose="02020603050405020304" pitchFamily="18" charset="0"/>
                <a:cs typeface="Times New Roman" panose="02020603050405020304" pitchFamily="18" charset="0"/>
              </a:rPr>
              <a:t>ФатьяновА.Е</a:t>
            </a:r>
            <a:r>
              <a:rPr lang="ru-RU"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marL="0" lvl="1" indent="0">
              <a:buNone/>
            </a:pPr>
            <a:r>
              <a:rPr lang="ru-RU" b="1" dirty="0" smtClean="0">
                <a:latin typeface="Times New Roman" panose="02020603050405020304" pitchFamily="18" charset="0"/>
                <a:cs typeface="Times New Roman" panose="02020603050405020304" pitchFamily="18" charset="0"/>
              </a:rPr>
              <a:t>С 1942 года Фатьянов.А.Е. был переброшен в Ташкент и работал там лётчиком испытателем самолётов «Ли-2». Во время одного из испытательных полётов 24 сентября 1942 года Андрей Ефремович погиб. Память о нём сохраняют его дети и внуки, а также радищевский краеведческий музей и зал боевой славы Радищевской средней школы №</a:t>
            </a:r>
            <a:r>
              <a:rPr lang="ru-RU" b="1" dirty="0" smtClean="0">
                <a:latin typeface="Times New Roman" panose="02020603050405020304" pitchFamily="18" charset="0"/>
                <a:cs typeface="Times New Roman" panose="02020603050405020304" pitchFamily="18" charset="0"/>
              </a:rPr>
              <a:t>1  </a:t>
            </a:r>
            <a:r>
              <a:rPr lang="ru-RU" b="1" dirty="0" err="1" smtClean="0">
                <a:latin typeface="Times New Roman" panose="02020603050405020304" pitchFamily="18" charset="0"/>
                <a:cs typeface="Times New Roman" panose="02020603050405020304" pitchFamily="18" charset="0"/>
              </a:rPr>
              <a:t>р.п</a:t>
            </a:r>
            <a:r>
              <a:rPr lang="ru-RU" b="1" dirty="0" smtClean="0">
                <a:latin typeface="Times New Roman" panose="02020603050405020304" pitchFamily="18" charset="0"/>
                <a:cs typeface="Times New Roman" panose="02020603050405020304" pitchFamily="18" charset="0"/>
              </a:rPr>
              <a:t>. Радищево Ульяновской области.</a:t>
            </a:r>
            <a:endParaRPr lang="ru-RU" b="1" dirty="0" smtClean="0">
              <a:latin typeface="Times New Roman" panose="02020603050405020304" pitchFamily="18" charset="0"/>
              <a:cs typeface="Times New Roman" panose="02020603050405020304" pitchFamily="18" charset="0"/>
            </a:endParaRPr>
          </a:p>
        </p:txBody>
      </p:sp>
      <p:pic>
        <p:nvPicPr>
          <p:cNvPr id="4" name="Рисунок 3" descr="3356.jpg"/>
          <p:cNvPicPr>
            <a:picLocks noChangeAspect="1"/>
          </p:cNvPicPr>
          <p:nvPr/>
        </p:nvPicPr>
        <p:blipFill>
          <a:blip r:embed="rId2" cstate="print"/>
          <a:stretch>
            <a:fillRect/>
          </a:stretch>
        </p:blipFill>
        <p:spPr>
          <a:xfrm>
            <a:off x="0" y="-96982"/>
            <a:ext cx="9144000" cy="357166"/>
          </a:xfrm>
          <a:prstGeom prst="rect">
            <a:avLst/>
          </a:prstGeom>
        </p:spPr>
      </p:pic>
      <p:pic>
        <p:nvPicPr>
          <p:cNvPr id="5" name="Рисунок 4" descr="3356.jpg"/>
          <p:cNvPicPr>
            <a:picLocks noChangeAspect="1"/>
          </p:cNvPicPr>
          <p:nvPr/>
        </p:nvPicPr>
        <p:blipFill>
          <a:blip r:embed="rId2" cstate="print"/>
          <a:stretch>
            <a:fillRect/>
          </a:stretch>
        </p:blipFill>
        <p:spPr>
          <a:xfrm>
            <a:off x="0" y="6513162"/>
            <a:ext cx="9144000" cy="357166"/>
          </a:xfrm>
          <a:prstGeom prst="rect">
            <a:avLst/>
          </a:prstGeom>
        </p:spPr>
      </p:pic>
      <p:pic>
        <p:nvPicPr>
          <p:cNvPr id="6" name="Рисунок 5" descr="3356.jpg"/>
          <p:cNvPicPr>
            <a:picLocks noChangeAspect="1"/>
          </p:cNvPicPr>
          <p:nvPr/>
        </p:nvPicPr>
        <p:blipFill>
          <a:blip r:embed="rId2" cstate="print"/>
          <a:stretch>
            <a:fillRect/>
          </a:stretch>
        </p:blipFill>
        <p:spPr>
          <a:xfrm rot="5400000">
            <a:off x="-3250405" y="3166355"/>
            <a:ext cx="6858000" cy="357190"/>
          </a:xfrm>
          <a:prstGeom prst="rect">
            <a:avLst/>
          </a:prstGeom>
        </p:spPr>
      </p:pic>
      <p:pic>
        <p:nvPicPr>
          <p:cNvPr id="7" name="Рисунок 6" descr="3356.jpg"/>
          <p:cNvPicPr>
            <a:picLocks noChangeAspect="1"/>
          </p:cNvPicPr>
          <p:nvPr/>
        </p:nvPicPr>
        <p:blipFill>
          <a:blip r:embed="rId2" cstate="print"/>
          <a:stretch>
            <a:fillRect/>
          </a:stretch>
        </p:blipFill>
        <p:spPr>
          <a:xfrm rot="5400000">
            <a:off x="5536405" y="3166355"/>
            <a:ext cx="6858000" cy="357190"/>
          </a:xfrm>
          <a:prstGeom prst="rect">
            <a:avLst/>
          </a:prstGeom>
        </p:spPr>
      </p:pic>
    </p:spTree>
    <p:extLst>
      <p:ext uri="{BB962C8B-B14F-4D97-AF65-F5344CB8AC3E}">
        <p14:creationId xmlns:p14="http://schemas.microsoft.com/office/powerpoint/2010/main" val="3408475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Заключение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57190" y="1196752"/>
            <a:ext cx="8452037" cy="3579849"/>
          </a:xfrm>
        </p:spPr>
        <p:txBody>
          <a:bodyPr>
            <a:normAutofit fontScale="92500" lnSpcReduction="10000"/>
          </a:bodyPr>
          <a:lstStyle/>
          <a:p>
            <a:pPr marL="0" lvl="1" indent="0">
              <a:buNone/>
            </a:pPr>
            <a:r>
              <a:rPr lang="ru-RU" sz="2000" b="1" dirty="0" smtClean="0"/>
              <a:t> </a:t>
            </a:r>
            <a:r>
              <a:rPr lang="ru-RU" sz="2000" b="1" dirty="0" smtClean="0">
                <a:solidFill>
                  <a:srgbClr val="002060"/>
                </a:solidFill>
              </a:rPr>
              <a:t>Память человека слабеет с годами. Память народная крепнет. И чем дальше во времени грозные и трагические события Великой Отечественной войны тем драгоценнее для нас её живые свидетельства</a:t>
            </a:r>
            <a:r>
              <a:rPr lang="ru-RU" sz="2000" b="1" dirty="0" smtClean="0">
                <a:solidFill>
                  <a:srgbClr val="002060"/>
                </a:solidFill>
              </a:rPr>
              <a:t>.</a:t>
            </a:r>
          </a:p>
          <a:p>
            <a:pPr marL="0" lvl="1" indent="0">
              <a:buNone/>
            </a:pPr>
            <a:endParaRPr lang="ru-RU" sz="2000" b="1" dirty="0" smtClean="0">
              <a:solidFill>
                <a:srgbClr val="002060"/>
              </a:solidFill>
            </a:endParaRPr>
          </a:p>
          <a:p>
            <a:pPr marL="0" lvl="1" indent="0">
              <a:buNone/>
            </a:pPr>
            <a:r>
              <a:rPr lang="ru-RU" sz="2000" b="1" dirty="0">
                <a:solidFill>
                  <a:srgbClr val="C00000"/>
                </a:solidFill>
              </a:rPr>
              <a:t>Гори, свеча, не затухай, </a:t>
            </a:r>
            <a:r>
              <a:rPr lang="ru-RU" sz="2000" b="1" dirty="0" err="1">
                <a:solidFill>
                  <a:srgbClr val="C00000"/>
                </a:solidFill>
              </a:rPr>
              <a:t>непроходящей</a:t>
            </a:r>
            <a:r>
              <a:rPr lang="ru-RU" sz="2000" b="1" dirty="0">
                <a:solidFill>
                  <a:srgbClr val="C00000"/>
                </a:solidFill>
              </a:rPr>
              <a:t> болью будь.</a:t>
            </a:r>
            <a:r>
              <a:rPr lang="ru-RU" sz="2000" b="1" dirty="0">
                <a:solidFill>
                  <a:srgbClr val="C00000"/>
                </a:solidFill>
              </a:rPr>
              <a:t/>
            </a:r>
            <a:br>
              <a:rPr lang="ru-RU" sz="2000" b="1" dirty="0">
                <a:solidFill>
                  <a:srgbClr val="C00000"/>
                </a:solidFill>
              </a:rPr>
            </a:br>
            <a:r>
              <a:rPr lang="ru-RU" sz="2000" b="1" dirty="0">
                <a:solidFill>
                  <a:srgbClr val="C00000"/>
                </a:solidFill>
              </a:rPr>
              <a:t>Пусть в пламени твоем встают, чей оборвался путь.</a:t>
            </a:r>
            <a:r>
              <a:rPr lang="ru-RU" sz="2000" b="1" dirty="0">
                <a:solidFill>
                  <a:srgbClr val="C00000"/>
                </a:solidFill>
              </a:rPr>
              <a:t/>
            </a:r>
            <a:br>
              <a:rPr lang="ru-RU" sz="2000" b="1" dirty="0">
                <a:solidFill>
                  <a:srgbClr val="C00000"/>
                </a:solidFill>
              </a:rPr>
            </a:br>
            <a:r>
              <a:rPr lang="ru-RU" sz="2000" b="1" dirty="0">
                <a:solidFill>
                  <a:srgbClr val="C00000"/>
                </a:solidFill>
              </a:rPr>
              <a:t>Кто из спокойных мирных дней шагнул в наземный ад</a:t>
            </a:r>
            <a:r>
              <a:rPr lang="ru-RU" sz="2000" b="1" dirty="0">
                <a:solidFill>
                  <a:srgbClr val="C00000"/>
                </a:solidFill>
              </a:rPr>
              <a:t/>
            </a:r>
            <a:br>
              <a:rPr lang="ru-RU" sz="2000" b="1" dirty="0">
                <a:solidFill>
                  <a:srgbClr val="C00000"/>
                </a:solidFill>
              </a:rPr>
            </a:br>
            <a:r>
              <a:rPr lang="ru-RU" sz="2000" b="1" dirty="0">
                <a:solidFill>
                  <a:srgbClr val="C00000"/>
                </a:solidFill>
              </a:rPr>
              <a:t>И кто до гробовой черты нес звание – солдат,</a:t>
            </a:r>
            <a:r>
              <a:rPr lang="ru-RU" sz="2000" b="1" dirty="0">
                <a:solidFill>
                  <a:srgbClr val="C00000"/>
                </a:solidFill>
              </a:rPr>
              <a:t/>
            </a:r>
            <a:br>
              <a:rPr lang="ru-RU" sz="2000" b="1" dirty="0">
                <a:solidFill>
                  <a:srgbClr val="C00000"/>
                </a:solidFill>
              </a:rPr>
            </a:br>
            <a:r>
              <a:rPr lang="ru-RU" sz="2000" b="1" dirty="0">
                <a:solidFill>
                  <a:srgbClr val="C00000"/>
                </a:solidFill>
              </a:rPr>
              <a:t>Кто в восемнадцать с небольшим познал цену потерь.</a:t>
            </a:r>
            <a:r>
              <a:rPr lang="ru-RU" sz="2000" b="1" dirty="0">
                <a:solidFill>
                  <a:srgbClr val="C00000"/>
                </a:solidFill>
              </a:rPr>
              <a:t/>
            </a:r>
            <a:br>
              <a:rPr lang="ru-RU" sz="2000" b="1" dirty="0">
                <a:solidFill>
                  <a:srgbClr val="C00000"/>
                </a:solidFill>
              </a:rPr>
            </a:br>
            <a:r>
              <a:rPr lang="ru-RU" sz="2000" b="1" dirty="0">
                <a:solidFill>
                  <a:srgbClr val="C00000"/>
                </a:solidFill>
              </a:rPr>
              <a:t>Кто за Россию, жизнь отдав, открыл в бессмертье дверь.</a:t>
            </a:r>
            <a:r>
              <a:rPr lang="ru-RU" sz="2000" b="1" dirty="0">
                <a:solidFill>
                  <a:srgbClr val="C00000"/>
                </a:solidFill>
              </a:rPr>
              <a:t/>
            </a:r>
            <a:br>
              <a:rPr lang="ru-RU" sz="2000" b="1" dirty="0">
                <a:solidFill>
                  <a:srgbClr val="C00000"/>
                </a:solidFill>
              </a:rPr>
            </a:br>
            <a:r>
              <a:rPr lang="ru-RU" sz="2000" b="1" dirty="0">
                <a:solidFill>
                  <a:srgbClr val="C00000"/>
                </a:solidFill>
              </a:rPr>
              <a:t>Гори, свеча, не затухай, не дай нахлынуть тьме.</a:t>
            </a:r>
            <a:r>
              <a:rPr lang="ru-RU" sz="2000" b="1" dirty="0">
                <a:solidFill>
                  <a:srgbClr val="C00000"/>
                </a:solidFill>
              </a:rPr>
              <a:t/>
            </a:r>
            <a:br>
              <a:rPr lang="ru-RU" sz="2000" b="1" dirty="0">
                <a:solidFill>
                  <a:srgbClr val="C00000"/>
                </a:solidFill>
              </a:rPr>
            </a:br>
            <a:r>
              <a:rPr lang="ru-RU" sz="2000" b="1" dirty="0">
                <a:solidFill>
                  <a:srgbClr val="C00000"/>
                </a:solidFill>
              </a:rPr>
              <a:t>Не дай живым забыть всех тех, погибших на войне.</a:t>
            </a:r>
            <a:endParaRPr lang="ru-RU" sz="2000" b="1" dirty="0" smtClean="0">
              <a:solidFill>
                <a:srgbClr val="C00000"/>
              </a:solidFill>
            </a:endParaRPr>
          </a:p>
          <a:p>
            <a:endParaRPr lang="ru-RU" dirty="0" smtClean="0"/>
          </a:p>
        </p:txBody>
      </p:sp>
      <p:pic>
        <p:nvPicPr>
          <p:cNvPr id="4" name="Рисунок 3" descr="3356.jpg"/>
          <p:cNvPicPr>
            <a:picLocks noChangeAspect="1"/>
          </p:cNvPicPr>
          <p:nvPr/>
        </p:nvPicPr>
        <p:blipFill>
          <a:blip r:embed="rId2" cstate="print"/>
          <a:stretch>
            <a:fillRect/>
          </a:stretch>
        </p:blipFill>
        <p:spPr>
          <a:xfrm>
            <a:off x="0" y="-96982"/>
            <a:ext cx="9144000" cy="357166"/>
          </a:xfrm>
          <a:prstGeom prst="rect">
            <a:avLst/>
          </a:prstGeom>
        </p:spPr>
      </p:pic>
      <p:pic>
        <p:nvPicPr>
          <p:cNvPr id="5" name="Рисунок 4" descr="3356.jpg"/>
          <p:cNvPicPr>
            <a:picLocks noChangeAspect="1"/>
          </p:cNvPicPr>
          <p:nvPr/>
        </p:nvPicPr>
        <p:blipFill>
          <a:blip r:embed="rId2" cstate="print"/>
          <a:stretch>
            <a:fillRect/>
          </a:stretch>
        </p:blipFill>
        <p:spPr>
          <a:xfrm>
            <a:off x="22417" y="6500834"/>
            <a:ext cx="9144000" cy="357166"/>
          </a:xfrm>
          <a:prstGeom prst="rect">
            <a:avLst/>
          </a:prstGeom>
        </p:spPr>
      </p:pic>
      <p:pic>
        <p:nvPicPr>
          <p:cNvPr id="6" name="Рисунок 5" descr="3356.jpg"/>
          <p:cNvPicPr>
            <a:picLocks noChangeAspect="1"/>
          </p:cNvPicPr>
          <p:nvPr/>
        </p:nvPicPr>
        <p:blipFill>
          <a:blip r:embed="rId2" cstate="print"/>
          <a:stretch>
            <a:fillRect/>
          </a:stretch>
        </p:blipFill>
        <p:spPr>
          <a:xfrm rot="5400000">
            <a:off x="-3250405" y="3250405"/>
            <a:ext cx="6858000" cy="357190"/>
          </a:xfrm>
          <a:prstGeom prst="rect">
            <a:avLst/>
          </a:prstGeom>
        </p:spPr>
      </p:pic>
      <p:pic>
        <p:nvPicPr>
          <p:cNvPr id="7" name="Рисунок 6" descr="3356.jpg"/>
          <p:cNvPicPr>
            <a:picLocks noChangeAspect="1"/>
          </p:cNvPicPr>
          <p:nvPr/>
        </p:nvPicPr>
        <p:blipFill>
          <a:blip r:embed="rId2" cstate="print"/>
          <a:stretch>
            <a:fillRect/>
          </a:stretch>
        </p:blipFill>
        <p:spPr>
          <a:xfrm rot="5400000">
            <a:off x="5558822" y="3250405"/>
            <a:ext cx="6858000" cy="357190"/>
          </a:xfrm>
          <a:prstGeom prst="rect">
            <a:avLst/>
          </a:prstGeom>
        </p:spPr>
      </p:pic>
    </p:spTree>
    <p:extLst>
      <p:ext uri="{BB962C8B-B14F-4D97-AF65-F5344CB8AC3E}">
        <p14:creationId xmlns:p14="http://schemas.microsoft.com/office/powerpoint/2010/main" val="14120517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Ртт\Desktop\1560515087_r36_ddwgt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278"/>
            <a:ext cx="9756575" cy="691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75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520940" cy="620648"/>
          </a:xfrm>
        </p:spPr>
        <p:txBody>
          <a:bodyPr/>
          <a:lstStyle/>
          <a:p>
            <a:r>
              <a:rPr lang="ru-RU" dirty="0"/>
              <a:t>Список литературы:</a:t>
            </a:r>
            <a:br>
              <a:rPr lang="ru-RU" dirty="0"/>
            </a:br>
            <a:endParaRPr lang="ru-RU" dirty="0"/>
          </a:p>
        </p:txBody>
      </p:sp>
      <p:sp>
        <p:nvSpPr>
          <p:cNvPr id="3" name="Объект 2"/>
          <p:cNvSpPr>
            <a:spLocks noGrp="1"/>
          </p:cNvSpPr>
          <p:nvPr>
            <p:ph idx="1"/>
          </p:nvPr>
        </p:nvSpPr>
        <p:spPr/>
        <p:txBody>
          <a:bodyPr/>
          <a:lstStyle/>
          <a:p>
            <a:r>
              <a:rPr lang="ru-RU" dirty="0" smtClean="0"/>
              <a:t>1.Герои </a:t>
            </a:r>
            <a:r>
              <a:rPr lang="ru-RU" dirty="0"/>
              <a:t>советского союза. Краткий биографический словарь  Т.2  М.,1988 год.</a:t>
            </a:r>
          </a:p>
          <a:p>
            <a:r>
              <a:rPr lang="ru-RU" dirty="0"/>
              <a:t>2.Энциклопедия «Радищевский район» под редакцией  М.А. Качалиной , 2015 год</a:t>
            </a:r>
          </a:p>
          <a:p>
            <a:r>
              <a:rPr lang="ru-RU" dirty="0"/>
              <a:t>3.Сайт </a:t>
            </a:r>
            <a:r>
              <a:rPr lang="en-US" dirty="0"/>
              <a:t> http</a:t>
            </a:r>
            <a:r>
              <a:rPr lang="ru-RU" dirty="0"/>
              <a:t>://</a:t>
            </a:r>
            <a:r>
              <a:rPr lang="en-US" dirty="0"/>
              <a:t>podvignaroda.mil.ru</a:t>
            </a:r>
            <a:r>
              <a:rPr lang="ru-RU" dirty="0"/>
              <a:t>/</a:t>
            </a:r>
          </a:p>
          <a:p>
            <a:r>
              <a:rPr lang="ru-RU" dirty="0"/>
              <a:t>4. Семейный архив Фатьяновых </a:t>
            </a:r>
          </a:p>
          <a:p>
            <a:r>
              <a:rPr lang="ru-RU" dirty="0"/>
              <a:t>5.Воспоминание жительницы села. Новая Дмитриевка, учителя истории  </a:t>
            </a:r>
            <a:r>
              <a:rPr lang="ru-RU" dirty="0" err="1"/>
              <a:t>Бадаевой</a:t>
            </a:r>
            <a:r>
              <a:rPr lang="ru-RU" dirty="0"/>
              <a:t> Веры  Петровны. </a:t>
            </a:r>
          </a:p>
          <a:p>
            <a:endParaRPr lang="ru-RU" dirty="0"/>
          </a:p>
        </p:txBody>
      </p:sp>
    </p:spTree>
    <p:extLst>
      <p:ext uri="{BB962C8B-B14F-4D97-AF65-F5344CB8AC3E}">
        <p14:creationId xmlns:p14="http://schemas.microsoft.com/office/powerpoint/2010/main" val="2863214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Цель и актуальность </a:t>
            </a:r>
            <a:r>
              <a:rPr lang="ru-RU" dirty="0" smtClean="0">
                <a:solidFill>
                  <a:srgbClr val="FF0000"/>
                </a:solidFill>
                <a:latin typeface="Times New Roman" panose="02020603050405020304" pitchFamily="18" charset="0"/>
                <a:cs typeface="Times New Roman" panose="02020603050405020304" pitchFamily="18" charset="0"/>
              </a:rPr>
              <a:t>темы</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2960" y="1100628"/>
            <a:ext cx="7520940" cy="4704636"/>
          </a:xfrm>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Цели:</a:t>
            </a:r>
          </a:p>
          <a:p>
            <a:r>
              <a:rPr lang="ru-RU" dirty="0" smtClean="0">
                <a:latin typeface="Times New Roman" panose="02020603050405020304" pitchFamily="18" charset="0"/>
                <a:cs typeface="Times New Roman" panose="02020603050405020304" pitchFamily="18" charset="0"/>
              </a:rPr>
              <a:t>1.Формирование уважительного отношения к памяти павших в годы Великой Отечественной войны.</a:t>
            </a:r>
          </a:p>
          <a:p>
            <a:r>
              <a:rPr lang="ru-RU" dirty="0" smtClean="0">
                <a:latin typeface="Times New Roman" panose="02020603050405020304" pitchFamily="18" charset="0"/>
                <a:cs typeface="Times New Roman" panose="02020603050405020304" pitchFamily="18" charset="0"/>
              </a:rPr>
              <a:t>2.Иследование истоков подвига нашего земляка Фатьянова Андрея Ефремовича.</a:t>
            </a:r>
          </a:p>
          <a:p>
            <a:r>
              <a:rPr lang="ru-RU" dirty="0" smtClean="0">
                <a:latin typeface="Times New Roman" panose="02020603050405020304" pitchFamily="18" charset="0"/>
                <a:cs typeface="Times New Roman" panose="02020603050405020304" pitchFamily="18" charset="0"/>
              </a:rPr>
              <a:t>3.Расширение кругозора знаний посредством позновательно-иследовательской деятельности.</a:t>
            </a:r>
          </a:p>
          <a:p>
            <a:r>
              <a:rPr lang="ru-RU" dirty="0" smtClean="0">
                <a:latin typeface="Times New Roman" panose="02020603050405020304" pitchFamily="18" charset="0"/>
                <a:cs typeface="Times New Roman" panose="02020603050405020304" pitchFamily="18" charset="0"/>
              </a:rPr>
              <a:t>Актуальность:</a:t>
            </a:r>
          </a:p>
          <a:p>
            <a:pPr marL="0" lvl="1" indent="0">
              <a:buNone/>
            </a:pPr>
            <a:r>
              <a:rPr lang="ru-RU" sz="1700" b="1" dirty="0" smtClean="0">
                <a:latin typeface="Times New Roman" panose="02020603050405020304" pitchFamily="18" charset="0"/>
                <a:cs typeface="Times New Roman" panose="02020603050405020304" pitchFamily="18" charset="0"/>
              </a:rPr>
              <a:t> Великая Отечественная война одна из самых страшных страниц в истории нашего государства. Война не щадит никого. Четыре долгих года шла война. За это время сколько бы домов мы построили, сколько бы хлеба посадили, сколько бы родили детей, как много бы выросло цветов и деревьев. Война закончилась </a:t>
            </a:r>
            <a:r>
              <a:rPr lang="ru-RU" sz="1700" b="1" dirty="0" smtClean="0">
                <a:latin typeface="Times New Roman" panose="02020603050405020304" pitchFamily="18" charset="0"/>
                <a:cs typeface="Times New Roman" panose="02020603050405020304" pitchFamily="18" charset="0"/>
              </a:rPr>
              <a:t>75 </a:t>
            </a:r>
            <a:r>
              <a:rPr lang="ru-RU" sz="1700" b="1" dirty="0" smtClean="0">
                <a:latin typeface="Times New Roman" panose="02020603050405020304" pitchFamily="18" charset="0"/>
                <a:cs typeface="Times New Roman" panose="02020603050405020304" pitchFamily="18" charset="0"/>
              </a:rPr>
              <a:t>лет </a:t>
            </a:r>
            <a:r>
              <a:rPr lang="ru-RU" sz="1700" b="1" dirty="0" smtClean="0">
                <a:latin typeface="Times New Roman" panose="02020603050405020304" pitchFamily="18" charset="0"/>
                <a:cs typeface="Times New Roman" panose="02020603050405020304" pitchFamily="18" charset="0"/>
              </a:rPr>
              <a:t>назад</a:t>
            </a:r>
            <a:r>
              <a:rPr lang="ru-RU" sz="1700" b="1" dirty="0" smtClean="0">
                <a:latin typeface="Times New Roman" panose="02020603050405020304" pitchFamily="18" charset="0"/>
                <a:cs typeface="Times New Roman" panose="02020603050405020304" pitchFamily="18" charset="0"/>
              </a:rPr>
              <a:t>, а память о ней живёт до сих пор. И будет жить всегда, пока мы будем о ней говорить и чтить память о погибших. Более 27 миллионов советских людей отдали жизнь за наше светлое будущее. Мы, современное поколение, должны об этом помнить, особенно в условиях, когда нашу историю пытаются фальсифицировать и принизить роль СССР в разгроме немецкого фашизма. Память о Великой </a:t>
            </a:r>
            <a:r>
              <a:rPr lang="ru-RU" sz="1700" b="1" dirty="0">
                <a:latin typeface="Times New Roman" panose="02020603050405020304" pitchFamily="18" charset="0"/>
                <a:cs typeface="Times New Roman" panose="02020603050405020304" pitchFamily="18" charset="0"/>
              </a:rPr>
              <a:t>О</a:t>
            </a:r>
            <a:r>
              <a:rPr lang="ru-RU" sz="1700" b="1" dirty="0" smtClean="0">
                <a:latin typeface="Times New Roman" panose="02020603050405020304" pitchFamily="18" charset="0"/>
                <a:cs typeface="Times New Roman" panose="02020603050405020304" pitchFamily="18" charset="0"/>
              </a:rPr>
              <a:t>течественной войне будет сохранена если молодое поколение будет знать и помнить о войне и передать эту  память своим детям.</a:t>
            </a:r>
            <a:endParaRPr lang="ru-RU" sz="1700" b="1" dirty="0">
              <a:latin typeface="Times New Roman" panose="02020603050405020304" pitchFamily="18" charset="0"/>
              <a:cs typeface="Times New Roman" panose="02020603050405020304" pitchFamily="18" charset="0"/>
            </a:endParaRPr>
          </a:p>
        </p:txBody>
      </p:sp>
      <p:pic>
        <p:nvPicPr>
          <p:cNvPr id="4" name="Рисунок 3" descr="3356.jpg"/>
          <p:cNvPicPr>
            <a:picLocks noChangeAspect="1"/>
          </p:cNvPicPr>
          <p:nvPr/>
        </p:nvPicPr>
        <p:blipFill>
          <a:blip r:embed="rId2" cstate="print"/>
          <a:stretch>
            <a:fillRect/>
          </a:stretch>
        </p:blipFill>
        <p:spPr>
          <a:xfrm>
            <a:off x="0" y="0"/>
            <a:ext cx="9144000" cy="428604"/>
          </a:xfrm>
          <a:prstGeom prst="rect">
            <a:avLst/>
          </a:prstGeom>
        </p:spPr>
      </p:pic>
      <p:pic>
        <p:nvPicPr>
          <p:cNvPr id="5" name="Рисунок 4" descr="3356.jpg"/>
          <p:cNvPicPr>
            <a:picLocks noChangeAspect="1"/>
          </p:cNvPicPr>
          <p:nvPr/>
        </p:nvPicPr>
        <p:blipFill>
          <a:blip r:embed="rId2" cstate="print"/>
          <a:stretch>
            <a:fillRect/>
          </a:stretch>
        </p:blipFill>
        <p:spPr>
          <a:xfrm>
            <a:off x="0" y="6429396"/>
            <a:ext cx="9144000" cy="428604"/>
          </a:xfrm>
          <a:prstGeom prst="rect">
            <a:avLst/>
          </a:prstGeom>
        </p:spPr>
      </p:pic>
      <p:pic>
        <p:nvPicPr>
          <p:cNvPr id="6" name="Рисунок 5" descr="3356.jpg"/>
          <p:cNvPicPr>
            <a:picLocks noChangeAspect="1"/>
          </p:cNvPicPr>
          <p:nvPr/>
        </p:nvPicPr>
        <p:blipFill>
          <a:blip r:embed="rId2" cstate="print"/>
          <a:stretch>
            <a:fillRect/>
          </a:stretch>
        </p:blipFill>
        <p:spPr>
          <a:xfrm rot="5400000">
            <a:off x="-3178968" y="3178969"/>
            <a:ext cx="6858001" cy="500066"/>
          </a:xfrm>
          <a:prstGeom prst="rect">
            <a:avLst/>
          </a:prstGeom>
        </p:spPr>
      </p:pic>
      <p:pic>
        <p:nvPicPr>
          <p:cNvPr id="7" name="Рисунок 6" descr="3356.jpg"/>
          <p:cNvPicPr>
            <a:picLocks noChangeAspect="1"/>
          </p:cNvPicPr>
          <p:nvPr/>
        </p:nvPicPr>
        <p:blipFill>
          <a:blip r:embed="rId2" cstate="print"/>
          <a:stretch>
            <a:fillRect/>
          </a:stretch>
        </p:blipFill>
        <p:spPr>
          <a:xfrm rot="5400000">
            <a:off x="5464967" y="3178970"/>
            <a:ext cx="6858001" cy="500066"/>
          </a:xfrm>
          <a:prstGeom prst="rect">
            <a:avLst/>
          </a:prstGeom>
        </p:spPr>
      </p:pic>
    </p:spTree>
    <p:extLst>
      <p:ext uri="{BB962C8B-B14F-4D97-AF65-F5344CB8AC3E}">
        <p14:creationId xmlns:p14="http://schemas.microsoft.com/office/powerpoint/2010/main" val="636416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5734"/>
          </a:xfrm>
          <a:noFill/>
        </p:spPr>
        <p:txBody>
          <a:bodyPr>
            <a:normAutofit/>
          </a:bodyPr>
          <a:lstStyle/>
          <a:p>
            <a:r>
              <a:rPr lang="ru-RU" sz="5400" dirty="0" smtClean="0">
                <a:solidFill>
                  <a:srgbClr val="FF0000"/>
                </a:solidFill>
                <a:latin typeface="Times New Roman" panose="02020603050405020304" pitchFamily="18" charset="0"/>
                <a:cs typeface="Times New Roman" panose="02020603050405020304" pitchFamily="18" charset="0"/>
              </a:rPr>
              <a:t>Великая отечественная </a:t>
            </a:r>
            <a:br>
              <a:rPr lang="ru-RU" sz="5400" dirty="0" smtClean="0">
                <a:solidFill>
                  <a:srgbClr val="FF0000"/>
                </a:solidFill>
                <a:latin typeface="Times New Roman" panose="02020603050405020304" pitchFamily="18" charset="0"/>
                <a:cs typeface="Times New Roman" panose="02020603050405020304" pitchFamily="18" charset="0"/>
              </a:rPr>
            </a:br>
            <a:r>
              <a:rPr lang="ru-RU" sz="5400" dirty="0" smtClean="0">
                <a:solidFill>
                  <a:srgbClr val="FF0000"/>
                </a:solidFill>
                <a:latin typeface="Times New Roman" panose="02020603050405020304" pitchFamily="18" charset="0"/>
                <a:cs typeface="Times New Roman" panose="02020603050405020304" pitchFamily="18" charset="0"/>
              </a:rPr>
              <a:t>1941-1945</a:t>
            </a:r>
            <a:endParaRPr lang="ru-RU" sz="5400"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28596" y="3500438"/>
            <a:ext cx="8229600" cy="3071834"/>
          </a:xfrm>
        </p:spPr>
        <p:txBody>
          <a:bodyPr>
            <a:normAutofit/>
          </a:bodyPr>
          <a:lstStyle/>
          <a:p>
            <a:pPr algn="ctr">
              <a:buNone/>
            </a:pPr>
            <a:r>
              <a:rPr lang="ru-RU" dirty="0" smtClean="0">
                <a:solidFill>
                  <a:srgbClr val="FFFF00"/>
                </a:solidFill>
              </a:rPr>
              <a:t>Великая Отечественная война –небывалая в истории по своим масштабам и ожесточенности  битва, которую вёл советский народ против      фашистской  Германии.</a:t>
            </a:r>
            <a:endParaRPr lang="ru-RU" dirty="0">
              <a:solidFill>
                <a:srgbClr val="FFFF00"/>
              </a:solidFill>
            </a:endParaRPr>
          </a:p>
        </p:txBody>
      </p:sp>
    </p:spTree>
    <p:extLst>
      <p:ext uri="{BB962C8B-B14F-4D97-AF65-F5344CB8AC3E}">
        <p14:creationId xmlns:p14="http://schemas.microsoft.com/office/powerpoint/2010/main" val="3550883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3356.jpg"/>
          <p:cNvPicPr>
            <a:picLocks noChangeAspect="1"/>
          </p:cNvPicPr>
          <p:nvPr/>
        </p:nvPicPr>
        <p:blipFill>
          <a:blip r:embed="rId2" cstate="print"/>
          <a:stretch>
            <a:fillRect/>
          </a:stretch>
        </p:blipFill>
        <p:spPr>
          <a:xfrm>
            <a:off x="0" y="6429396"/>
            <a:ext cx="9144000" cy="428604"/>
          </a:xfrm>
          <a:prstGeom prst="rect">
            <a:avLst/>
          </a:prstGeom>
        </p:spPr>
      </p:pic>
      <p:sp>
        <p:nvSpPr>
          <p:cNvPr id="2" name="Заголовок 1"/>
          <p:cNvSpPr>
            <a:spLocks noGrp="1"/>
          </p:cNvSpPr>
          <p:nvPr>
            <p:ph type="title"/>
          </p:nvPr>
        </p:nvSpPr>
        <p:spPr>
          <a:xfrm>
            <a:off x="428596" y="214290"/>
            <a:ext cx="8229600" cy="2868610"/>
          </a:xfrm>
        </p:spPr>
        <p:txBody>
          <a:bodyPr>
            <a:normAutofit/>
          </a:bodyPr>
          <a:lstStyle/>
          <a:p>
            <a:pPr algn="ctr"/>
            <a:r>
              <a:rPr lang="ru-RU" dirty="0" smtClean="0">
                <a:solidFill>
                  <a:srgbClr val="FF0000"/>
                </a:solidFill>
                <a:latin typeface="Times New Roman" panose="02020603050405020304" pitchFamily="18" charset="0"/>
                <a:cs typeface="Times New Roman" panose="02020603050405020304" pitchFamily="18" charset="0"/>
              </a:rPr>
              <a:t>Мой </a:t>
            </a:r>
            <a:r>
              <a:rPr lang="ru-RU" dirty="0" smtClean="0">
                <a:solidFill>
                  <a:srgbClr val="FF0000"/>
                </a:solidFill>
                <a:latin typeface="Times New Roman" panose="02020603050405020304" pitchFamily="18" charset="0"/>
                <a:cs typeface="Times New Roman" panose="02020603050405020304" pitchFamily="18" charset="0"/>
              </a:rPr>
              <a:t>земляк- герой советского союза</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2361978"/>
            <a:ext cx="8229600" cy="4071966"/>
          </a:xfrm>
        </p:spPr>
        <p:txBody>
          <a:bodyPr>
            <a:normAutofit lnSpcReduction="10000"/>
          </a:bodyPr>
          <a:lstStyle/>
          <a:p>
            <a:r>
              <a:rPr lang="ru-RU" sz="2400" dirty="0" smtClean="0">
                <a:latin typeface="Times New Roman" panose="02020603050405020304" pitchFamily="18" charset="0"/>
                <a:cs typeface="Times New Roman" panose="02020603050405020304" pitchFamily="18" charset="0"/>
              </a:rPr>
              <a:t>Участнику </a:t>
            </a:r>
            <a:r>
              <a:rPr lang="ru-RU"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Великой Отечественной войны – радищевцу</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посвящается:</a:t>
            </a:r>
          </a:p>
          <a:p>
            <a:endParaRPr lang="ru-RU" sz="2400" dirty="0" smtClean="0">
              <a:latin typeface="Times New Roman" panose="02020603050405020304" pitchFamily="18" charset="0"/>
              <a:cs typeface="Times New Roman" panose="02020603050405020304" pitchFamily="18" charset="0"/>
            </a:endParaRPr>
          </a:p>
          <a:p>
            <a:pPr algn="ctr">
              <a:buNone/>
            </a:pPr>
            <a:r>
              <a:rPr lang="ru-RU" sz="2400" dirty="0" smtClean="0">
                <a:latin typeface="Times New Roman" panose="02020603050405020304" pitchFamily="18" charset="0"/>
                <a:cs typeface="Times New Roman" panose="02020603050405020304" pitchFamily="18" charset="0"/>
              </a:rPr>
              <a:t>      Перед нашей Родиной мы сочтемся славою</a:t>
            </a:r>
          </a:p>
          <a:p>
            <a:pPr algn="ctr"/>
            <a:r>
              <a:rPr lang="ru-RU" sz="2400" dirty="0" smtClean="0">
                <a:latin typeface="Times New Roman" panose="02020603050405020304" pitchFamily="18" charset="0"/>
                <a:cs typeface="Times New Roman" panose="02020603050405020304" pitchFamily="18" charset="0"/>
              </a:rPr>
              <a:t>Все кто кровью собственной породнился с ней</a:t>
            </a:r>
          </a:p>
          <a:p>
            <a:pPr algn="ctr"/>
            <a:r>
              <a:rPr lang="ru-RU" sz="2400" dirty="0" smtClean="0">
                <a:latin typeface="Times New Roman" panose="02020603050405020304" pitchFamily="18" charset="0"/>
                <a:cs typeface="Times New Roman" panose="02020603050405020304" pitchFamily="18" charset="0"/>
              </a:rPr>
              <a:t>Шла война великая , шла война кровавая 1418 дней</a:t>
            </a:r>
          </a:p>
          <a:p>
            <a:pPr algn="ctr"/>
            <a:r>
              <a:rPr lang="ru-RU" sz="2400" dirty="0" smtClean="0">
                <a:latin typeface="Times New Roman" panose="02020603050405020304" pitchFamily="18" charset="0"/>
                <a:cs typeface="Times New Roman" panose="02020603050405020304" pitchFamily="18" charset="0"/>
              </a:rPr>
              <a:t>Нас война отметила метиной особою</a:t>
            </a:r>
          </a:p>
          <a:p>
            <a:pPr algn="ctr"/>
            <a:r>
              <a:rPr lang="ru-RU" sz="2400" dirty="0" smtClean="0">
                <a:latin typeface="Times New Roman" panose="02020603050405020304" pitchFamily="18" charset="0"/>
                <a:cs typeface="Times New Roman" panose="02020603050405020304" pitchFamily="18" charset="0"/>
              </a:rPr>
              <a:t>В жизни не было и нет ничего трудней</a:t>
            </a:r>
          </a:p>
          <a:p>
            <a:pPr algn="ctr"/>
            <a:r>
              <a:rPr lang="ru-RU" sz="2400" dirty="0" smtClean="0">
                <a:latin typeface="Times New Roman" panose="02020603050405020304" pitchFamily="18" charset="0"/>
                <a:cs typeface="Times New Roman" panose="02020603050405020304" pitchFamily="18" charset="0"/>
              </a:rPr>
              <a:t>Метиной особою самой высшей пробою 1418 дней.</a:t>
            </a:r>
            <a:endParaRPr lang="ru-RU" sz="2400" dirty="0">
              <a:solidFill>
                <a:srgbClr val="FFFF00"/>
              </a:solidFill>
              <a:latin typeface="Times New Roman" panose="02020603050405020304" pitchFamily="18" charset="0"/>
              <a:cs typeface="Times New Roman" panose="02020603050405020304" pitchFamily="18" charset="0"/>
            </a:endParaRPr>
          </a:p>
        </p:txBody>
      </p:sp>
      <p:pic>
        <p:nvPicPr>
          <p:cNvPr id="8" name="Рисунок 7" descr="3356.jpg"/>
          <p:cNvPicPr>
            <a:picLocks noChangeAspect="1"/>
          </p:cNvPicPr>
          <p:nvPr/>
        </p:nvPicPr>
        <p:blipFill>
          <a:blip r:embed="rId2" cstate="print"/>
          <a:stretch>
            <a:fillRect/>
          </a:stretch>
        </p:blipFill>
        <p:spPr>
          <a:xfrm>
            <a:off x="0" y="0"/>
            <a:ext cx="9144000" cy="428604"/>
          </a:xfrm>
          <a:prstGeom prst="rect">
            <a:avLst/>
          </a:prstGeom>
        </p:spPr>
      </p:pic>
      <p:pic>
        <p:nvPicPr>
          <p:cNvPr id="9" name="Рисунок 8" descr="3356.jpg"/>
          <p:cNvPicPr>
            <a:picLocks noChangeAspect="1"/>
          </p:cNvPicPr>
          <p:nvPr/>
        </p:nvPicPr>
        <p:blipFill>
          <a:blip r:embed="rId2" cstate="print"/>
          <a:stretch>
            <a:fillRect/>
          </a:stretch>
        </p:blipFill>
        <p:spPr>
          <a:xfrm rot="5400000">
            <a:off x="-3178968" y="3178969"/>
            <a:ext cx="6858001" cy="500066"/>
          </a:xfrm>
          <a:prstGeom prst="rect">
            <a:avLst/>
          </a:prstGeom>
        </p:spPr>
      </p:pic>
      <p:pic>
        <p:nvPicPr>
          <p:cNvPr id="10" name="Рисунок 9" descr="3356.jpg"/>
          <p:cNvPicPr>
            <a:picLocks noChangeAspect="1"/>
          </p:cNvPicPr>
          <p:nvPr/>
        </p:nvPicPr>
        <p:blipFill>
          <a:blip r:embed="rId2" cstate="print"/>
          <a:stretch>
            <a:fillRect/>
          </a:stretch>
        </p:blipFill>
        <p:spPr>
          <a:xfrm rot="5400000">
            <a:off x="5500702" y="3214702"/>
            <a:ext cx="6858000" cy="428596"/>
          </a:xfrm>
          <a:prstGeom prst="rect">
            <a:avLst/>
          </a:prstGeom>
        </p:spPr>
      </p:pic>
    </p:spTree>
    <p:extLst>
      <p:ext uri="{BB962C8B-B14F-4D97-AF65-F5344CB8AC3E}">
        <p14:creationId xmlns:p14="http://schemas.microsoft.com/office/powerpoint/2010/main" val="42504114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692696"/>
            <a:ext cx="7344816" cy="1162050"/>
          </a:xfrm>
        </p:spPr>
        <p:txBody>
          <a:bodyPr>
            <a:noAutofit/>
          </a:bodyPr>
          <a:lstStyle/>
          <a:p>
            <a:pPr algn="ctr"/>
            <a:r>
              <a:rPr lang="ru-RU" sz="2800" b="1" dirty="0" smtClean="0">
                <a:solidFill>
                  <a:srgbClr val="FF0000"/>
                </a:solidFill>
                <a:latin typeface="+mn-lt"/>
              </a:rPr>
              <a:t>Герой советского союза </a:t>
            </a:r>
            <a:r>
              <a:rPr lang="ru-RU" sz="2800" b="1" dirty="0" smtClean="0">
                <a:solidFill>
                  <a:srgbClr val="FF0000"/>
                </a:solidFill>
                <a:latin typeface="+mn-lt"/>
              </a:rPr>
              <a:t>                     Андрей Ефремович Фатьянов</a:t>
            </a:r>
            <a:endParaRPr lang="ru-RU" sz="2800" b="1" dirty="0">
              <a:solidFill>
                <a:srgbClr val="FF0000"/>
              </a:solidFill>
              <a:latin typeface="+mn-lt"/>
            </a:endParaRPr>
          </a:p>
        </p:txBody>
      </p:sp>
      <p:pic>
        <p:nvPicPr>
          <p:cNvPr id="4" name="Содержимое 3" descr="рво.TIF"/>
          <p:cNvPicPr>
            <a:picLocks noGrp="1" noChangeAspect="1"/>
          </p:cNvPicPr>
          <p:nvPr>
            <p:ph idx="1"/>
          </p:nvPr>
        </p:nvPicPr>
        <p:blipFill>
          <a:blip r:embed="rId2" cstate="print"/>
          <a:stretch>
            <a:fillRect/>
          </a:stretch>
        </p:blipFill>
        <p:spPr>
          <a:xfrm>
            <a:off x="5508104" y="1916832"/>
            <a:ext cx="3096344" cy="4365873"/>
          </a:xfrm>
        </p:spPr>
      </p:pic>
      <p:sp>
        <p:nvSpPr>
          <p:cNvPr id="3" name="Текст 2"/>
          <p:cNvSpPr>
            <a:spLocks noGrp="1"/>
          </p:cNvSpPr>
          <p:nvPr>
            <p:ph type="body" sz="half" idx="2"/>
          </p:nvPr>
        </p:nvSpPr>
        <p:spPr>
          <a:xfrm>
            <a:off x="755576" y="2348880"/>
            <a:ext cx="4536504" cy="3738067"/>
          </a:xfrm>
        </p:spPr>
        <p:txBody>
          <a:bodyPr>
            <a:normAutofit lnSpcReduction="10000"/>
          </a:bodyPr>
          <a:lstStyle/>
          <a:p>
            <a:r>
              <a:rPr lang="ru-RU" sz="2800" dirty="0" smtClean="0">
                <a:solidFill>
                  <a:schemeClr val="tx1"/>
                </a:solidFill>
                <a:latin typeface="Times New Roman" panose="02020603050405020304" pitchFamily="18" charset="0"/>
                <a:cs typeface="Times New Roman" panose="02020603050405020304" pitchFamily="18" charset="0"/>
              </a:rPr>
              <a:t>1.Участник боёв  в районе озера Хасан .</a:t>
            </a:r>
          </a:p>
          <a:p>
            <a:endParaRPr lang="ru-RU" sz="2800" dirty="0" smtClean="0">
              <a:solidFill>
                <a:schemeClr val="tx1"/>
              </a:solidFill>
              <a:latin typeface="Times New Roman" panose="02020603050405020304" pitchFamily="18" charset="0"/>
              <a:cs typeface="Times New Roman" panose="02020603050405020304" pitchFamily="18" charset="0"/>
            </a:endParaRPr>
          </a:p>
          <a:p>
            <a:r>
              <a:rPr lang="ru-RU" sz="2800" dirty="0" smtClean="0">
                <a:solidFill>
                  <a:schemeClr val="tx1"/>
                </a:solidFill>
                <a:latin typeface="Times New Roman" panose="02020603050405020304" pitchFamily="18" charset="0"/>
                <a:cs typeface="Times New Roman" panose="02020603050405020304" pitchFamily="18" charset="0"/>
              </a:rPr>
              <a:t>2.Участник советско-финляндской войны.</a:t>
            </a:r>
          </a:p>
          <a:p>
            <a:r>
              <a:rPr lang="ru-RU" sz="2800" dirty="0" smtClean="0">
                <a:solidFill>
                  <a:schemeClr val="tx1"/>
                </a:solidFill>
                <a:latin typeface="Times New Roman" panose="02020603050405020304" pitchFamily="18" charset="0"/>
                <a:cs typeface="Times New Roman" panose="02020603050405020304" pitchFamily="18" charset="0"/>
              </a:rPr>
              <a:t> </a:t>
            </a:r>
          </a:p>
          <a:p>
            <a:r>
              <a:rPr lang="ru-RU" sz="2800" dirty="0" smtClean="0">
                <a:solidFill>
                  <a:schemeClr val="tx1"/>
                </a:solidFill>
                <a:latin typeface="Times New Roman" panose="02020603050405020304" pitchFamily="18" charset="0"/>
                <a:cs typeface="Times New Roman" panose="02020603050405020304" pitchFamily="18" charset="0"/>
              </a:rPr>
              <a:t>3.Участник Великой </a:t>
            </a:r>
            <a:r>
              <a:rPr lang="ru-RU" sz="2800" dirty="0" smtClean="0">
                <a:solidFill>
                  <a:schemeClr val="tx1"/>
                </a:solidFill>
                <a:latin typeface="Times New Roman" panose="02020603050405020304" pitchFamily="18" charset="0"/>
                <a:cs typeface="Times New Roman" panose="02020603050405020304" pitchFamily="18" charset="0"/>
              </a:rPr>
              <a:t>Отечественной </a:t>
            </a:r>
            <a:r>
              <a:rPr lang="ru-RU" sz="2800" dirty="0" smtClean="0">
                <a:solidFill>
                  <a:schemeClr val="tx1"/>
                </a:solidFill>
                <a:latin typeface="Times New Roman" panose="02020603050405020304" pitchFamily="18" charset="0"/>
                <a:cs typeface="Times New Roman" panose="02020603050405020304" pitchFamily="18" charset="0"/>
              </a:rPr>
              <a:t>войны.</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descr="3356.jpg"/>
          <p:cNvPicPr>
            <a:picLocks noChangeAspect="1"/>
          </p:cNvPicPr>
          <p:nvPr/>
        </p:nvPicPr>
        <p:blipFill>
          <a:blip r:embed="rId3" cstate="print"/>
          <a:stretch>
            <a:fillRect/>
          </a:stretch>
        </p:blipFill>
        <p:spPr>
          <a:xfrm>
            <a:off x="0" y="6572272"/>
            <a:ext cx="9144000" cy="285728"/>
          </a:xfrm>
          <a:prstGeom prst="rect">
            <a:avLst/>
          </a:prstGeom>
        </p:spPr>
      </p:pic>
      <p:pic>
        <p:nvPicPr>
          <p:cNvPr id="7" name="Рисунок 6" descr="3356.jpg"/>
          <p:cNvPicPr>
            <a:picLocks noChangeAspect="1"/>
          </p:cNvPicPr>
          <p:nvPr/>
        </p:nvPicPr>
        <p:blipFill>
          <a:blip r:embed="rId3" cstate="print"/>
          <a:stretch>
            <a:fillRect/>
          </a:stretch>
        </p:blipFill>
        <p:spPr>
          <a:xfrm>
            <a:off x="0" y="0"/>
            <a:ext cx="9144000" cy="357166"/>
          </a:xfrm>
          <a:prstGeom prst="rect">
            <a:avLst/>
          </a:prstGeom>
        </p:spPr>
      </p:pic>
      <p:pic>
        <p:nvPicPr>
          <p:cNvPr id="8" name="Рисунок 7" descr="3356.jpg"/>
          <p:cNvPicPr>
            <a:picLocks noChangeAspect="1"/>
          </p:cNvPicPr>
          <p:nvPr/>
        </p:nvPicPr>
        <p:blipFill>
          <a:blip r:embed="rId3" cstate="print"/>
          <a:stretch>
            <a:fillRect/>
          </a:stretch>
        </p:blipFill>
        <p:spPr>
          <a:xfrm rot="5400000">
            <a:off x="-3250405" y="3250405"/>
            <a:ext cx="6858000" cy="357190"/>
          </a:xfrm>
          <a:prstGeom prst="rect">
            <a:avLst/>
          </a:prstGeom>
        </p:spPr>
      </p:pic>
      <p:pic>
        <p:nvPicPr>
          <p:cNvPr id="9" name="Рисунок 8" descr="3356.jpg"/>
          <p:cNvPicPr>
            <a:picLocks noChangeAspect="1"/>
          </p:cNvPicPr>
          <p:nvPr/>
        </p:nvPicPr>
        <p:blipFill>
          <a:blip r:embed="rId3" cstate="print"/>
          <a:stretch>
            <a:fillRect/>
          </a:stretch>
        </p:blipFill>
        <p:spPr>
          <a:xfrm rot="16200000">
            <a:off x="5536405" y="3250405"/>
            <a:ext cx="6858000" cy="357190"/>
          </a:xfrm>
          <a:prstGeom prst="rect">
            <a:avLst/>
          </a:prstGeom>
        </p:spPr>
      </p:pic>
    </p:spTree>
    <p:extLst>
      <p:ext uri="{BB962C8B-B14F-4D97-AF65-F5344CB8AC3E}">
        <p14:creationId xmlns:p14="http://schemas.microsoft.com/office/powerpoint/2010/main" val="417162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Детство и юность героя</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2960" y="1100628"/>
            <a:ext cx="7520940" cy="5280700"/>
          </a:xfrm>
        </p:spPr>
        <p:txBody>
          <a:bodyPr>
            <a:normAutofit/>
          </a:bodyPr>
          <a:lstStyle/>
          <a:p>
            <a:pPr marL="0" lvl="1" indent="0">
              <a:lnSpc>
                <a:spcPct val="115000"/>
              </a:lnSpc>
              <a:spcAft>
                <a:spcPts val="1000"/>
              </a:spcAft>
              <a:buNone/>
            </a:pPr>
            <a:r>
              <a:rPr lang="ru-RU" dirty="0" smtClean="0">
                <a:latin typeface="Times New Roman"/>
                <a:ea typeface="Calibri"/>
                <a:cs typeface="Times New Roman"/>
              </a:rPr>
              <a:t>  </a:t>
            </a:r>
            <a:r>
              <a:rPr lang="ru-RU" dirty="0" smtClean="0">
                <a:latin typeface="Times New Roman"/>
                <a:ea typeface="Calibri"/>
                <a:cs typeface="Times New Roman"/>
              </a:rPr>
              <a:t>          </a:t>
            </a:r>
            <a:r>
              <a:rPr lang="ru-RU" b="1" dirty="0" smtClean="0">
                <a:latin typeface="Times New Roman"/>
                <a:ea typeface="Calibri"/>
                <a:cs typeface="Times New Roman"/>
              </a:rPr>
              <a:t>Фатьянов </a:t>
            </a:r>
            <a:r>
              <a:rPr lang="ru-RU" b="1" dirty="0">
                <a:latin typeface="Times New Roman"/>
                <a:ea typeface="Calibri"/>
                <a:cs typeface="Times New Roman"/>
              </a:rPr>
              <a:t>Андрей Ефремович  родился в 1906 году в селе в Новая Дмитриевка  Радищевского района Ульяновской области в семье крестьянина. Кроме него в семье было ещё три брата и четыре сестры. Семья жила бедно. Только в праздничные дни одевали крестьяне рубаху, картуз, сапоги или лапти. В будние дни ходили босиком. Обувь берегли, </a:t>
            </a:r>
            <a:r>
              <a:rPr lang="ru-RU" b="1" dirty="0" smtClean="0">
                <a:latin typeface="Times New Roman"/>
                <a:ea typeface="Calibri"/>
                <a:cs typeface="Times New Roman"/>
              </a:rPr>
              <a:t>дети ходили </a:t>
            </a:r>
            <a:r>
              <a:rPr lang="ru-RU" b="1" dirty="0">
                <a:latin typeface="Times New Roman"/>
                <a:ea typeface="Calibri"/>
                <a:cs typeface="Times New Roman"/>
              </a:rPr>
              <a:t>в ней только в </a:t>
            </a:r>
            <a:r>
              <a:rPr lang="ru-RU" b="1" dirty="0" smtClean="0">
                <a:latin typeface="Times New Roman"/>
                <a:ea typeface="Calibri"/>
                <a:cs typeface="Times New Roman"/>
              </a:rPr>
              <a:t>школу, а взрослые – в церковь.</a:t>
            </a:r>
            <a:r>
              <a:rPr lang="ru-RU" sz="1200" b="1" dirty="0">
                <a:latin typeface="Calibri"/>
                <a:ea typeface="Calibri"/>
                <a:cs typeface="Times New Roman"/>
              </a:rPr>
              <a:t> </a:t>
            </a:r>
            <a:endParaRPr lang="ru-RU" sz="1200" b="1" dirty="0" smtClean="0">
              <a:latin typeface="Calibri"/>
              <a:ea typeface="Calibri"/>
              <a:cs typeface="Times New Roman"/>
            </a:endParaRPr>
          </a:p>
          <a:p>
            <a:pPr marL="0" lvl="1" indent="0">
              <a:lnSpc>
                <a:spcPct val="115000"/>
              </a:lnSpc>
              <a:spcAft>
                <a:spcPts val="1000"/>
              </a:spcAft>
              <a:buNone/>
            </a:pPr>
            <a:r>
              <a:rPr lang="ru-RU" b="1" dirty="0" smtClean="0">
                <a:latin typeface="Times New Roman"/>
                <a:ea typeface="Calibri"/>
                <a:cs typeface="Times New Roman"/>
              </a:rPr>
              <a:t>  </a:t>
            </a:r>
            <a:r>
              <a:rPr lang="ru-RU" b="1" dirty="0" smtClean="0">
                <a:latin typeface="Times New Roman"/>
                <a:ea typeface="Calibri"/>
                <a:cs typeface="Times New Roman"/>
              </a:rPr>
              <a:t>          С </a:t>
            </a:r>
            <a:r>
              <a:rPr lang="ru-RU" b="1" dirty="0">
                <a:latin typeface="Times New Roman"/>
                <a:ea typeface="Calibri"/>
                <a:cs typeface="Times New Roman"/>
              </a:rPr>
              <a:t>детства маленький Андрей работал по найму у зажиточных людей: на мельнице у Кураевых</a:t>
            </a:r>
            <a:r>
              <a:rPr lang="ru-RU" b="1" dirty="0" smtClean="0">
                <a:latin typeface="Times New Roman"/>
                <a:ea typeface="Calibri"/>
                <a:cs typeface="Times New Roman"/>
              </a:rPr>
              <a:t>, у </a:t>
            </a:r>
            <a:r>
              <a:rPr lang="ru-RU" b="1" dirty="0">
                <a:latin typeface="Times New Roman"/>
                <a:ea typeface="Calibri"/>
                <a:cs typeface="Times New Roman"/>
              </a:rPr>
              <a:t>Жданкиных пас </a:t>
            </a:r>
            <a:r>
              <a:rPr lang="ru-RU" b="1" dirty="0" smtClean="0">
                <a:latin typeface="Times New Roman"/>
                <a:ea typeface="Calibri"/>
                <a:cs typeface="Times New Roman"/>
              </a:rPr>
              <a:t>скот</a:t>
            </a:r>
            <a:r>
              <a:rPr lang="ru-RU" b="1" dirty="0">
                <a:latin typeface="Times New Roman"/>
                <a:ea typeface="Calibri"/>
                <a:cs typeface="Times New Roman"/>
              </a:rPr>
              <a:t>. Отцу помогал снопы на гумно возить да цепами обмолачивать, корзинки плести. Вместе с ребятами ходил в ночное, пас лошадей. Свободное время проводил с друзьями весело: играли в салки, лапту. Вечерами с девчонками пел частушки: «Гуляй  Андрей, не жалей лаптей, батька лыка надерёт лапти новые сплетёт</a:t>
            </a:r>
            <a:r>
              <a:rPr lang="ru-RU" b="1" dirty="0" smtClean="0">
                <a:latin typeface="Times New Roman"/>
                <a:ea typeface="Calibri"/>
                <a:cs typeface="Times New Roman"/>
              </a:rPr>
              <a:t>».</a:t>
            </a:r>
            <a:endParaRPr lang="ru-RU" sz="1200" b="1" dirty="0">
              <a:latin typeface="Calibri"/>
              <a:ea typeface="Calibri"/>
              <a:cs typeface="Times New Roman"/>
            </a:endParaRPr>
          </a:p>
          <a:p>
            <a:pPr marL="0" lvl="1" indent="0">
              <a:lnSpc>
                <a:spcPct val="115000"/>
              </a:lnSpc>
              <a:spcAft>
                <a:spcPts val="1000"/>
              </a:spcAft>
              <a:buNone/>
            </a:pPr>
            <a:r>
              <a:rPr lang="ru-RU" b="1" dirty="0">
                <a:latin typeface="Times New Roman"/>
                <a:ea typeface="Calibri"/>
                <a:cs typeface="Times New Roman"/>
              </a:rPr>
              <a:t> </a:t>
            </a:r>
            <a:r>
              <a:rPr lang="ru-RU" b="1" dirty="0" smtClean="0">
                <a:latin typeface="Times New Roman"/>
                <a:ea typeface="Calibri"/>
                <a:cs typeface="Times New Roman"/>
              </a:rPr>
              <a:t>         </a:t>
            </a:r>
            <a:r>
              <a:rPr lang="ru-RU" b="1" dirty="0" smtClean="0">
                <a:latin typeface="Times New Roman"/>
                <a:ea typeface="Calibri"/>
                <a:cs typeface="Times New Roman"/>
              </a:rPr>
              <a:t>Юноша </a:t>
            </a:r>
            <a:r>
              <a:rPr lang="ru-RU" b="1" dirty="0">
                <a:latin typeface="Times New Roman"/>
                <a:ea typeface="Calibri"/>
                <a:cs typeface="Times New Roman"/>
              </a:rPr>
              <a:t>никогда не врал, не обижал слабых, любил и уважал родителей. Андрей верил в бога. Он закончил семь классов, был человеком настойчивым и целеустремлённым. </a:t>
            </a:r>
            <a:endParaRPr lang="ru-RU" b="1" dirty="0"/>
          </a:p>
        </p:txBody>
      </p:sp>
      <p:pic>
        <p:nvPicPr>
          <p:cNvPr id="4" name="Рисунок 3" descr="3356.jpg"/>
          <p:cNvPicPr>
            <a:picLocks noChangeAspect="1"/>
          </p:cNvPicPr>
          <p:nvPr/>
        </p:nvPicPr>
        <p:blipFill>
          <a:blip r:embed="rId2" cstate="print"/>
          <a:stretch>
            <a:fillRect/>
          </a:stretch>
        </p:blipFill>
        <p:spPr>
          <a:xfrm>
            <a:off x="-13854" y="6599981"/>
            <a:ext cx="9144000" cy="285728"/>
          </a:xfrm>
          <a:prstGeom prst="rect">
            <a:avLst/>
          </a:prstGeom>
        </p:spPr>
      </p:pic>
      <p:pic>
        <p:nvPicPr>
          <p:cNvPr id="5" name="Рисунок 4" descr="3356.jpg"/>
          <p:cNvPicPr>
            <a:picLocks noChangeAspect="1"/>
          </p:cNvPicPr>
          <p:nvPr/>
        </p:nvPicPr>
        <p:blipFill>
          <a:blip r:embed="rId2" cstate="print"/>
          <a:stretch>
            <a:fillRect/>
          </a:stretch>
        </p:blipFill>
        <p:spPr>
          <a:xfrm rot="5400000">
            <a:off x="-3250405" y="3250405"/>
            <a:ext cx="6858000" cy="357190"/>
          </a:xfrm>
          <a:prstGeom prst="rect">
            <a:avLst/>
          </a:prstGeom>
        </p:spPr>
      </p:pic>
      <p:pic>
        <p:nvPicPr>
          <p:cNvPr id="6" name="Рисунок 5" descr="3356.jpg"/>
          <p:cNvPicPr>
            <a:picLocks noChangeAspect="1"/>
          </p:cNvPicPr>
          <p:nvPr/>
        </p:nvPicPr>
        <p:blipFill>
          <a:blip r:embed="rId2" cstate="print"/>
          <a:stretch>
            <a:fillRect/>
          </a:stretch>
        </p:blipFill>
        <p:spPr>
          <a:xfrm rot="5400000">
            <a:off x="5536405" y="3250405"/>
            <a:ext cx="6858000" cy="357190"/>
          </a:xfrm>
          <a:prstGeom prst="rect">
            <a:avLst/>
          </a:prstGeom>
        </p:spPr>
      </p:pic>
      <p:pic>
        <p:nvPicPr>
          <p:cNvPr id="7" name="Рисунок 6" descr="3356.jpg"/>
          <p:cNvPicPr>
            <a:picLocks noChangeAspect="1"/>
          </p:cNvPicPr>
          <p:nvPr/>
        </p:nvPicPr>
        <p:blipFill>
          <a:blip r:embed="rId2" cstate="print"/>
          <a:stretch>
            <a:fillRect/>
          </a:stretch>
        </p:blipFill>
        <p:spPr>
          <a:xfrm>
            <a:off x="0" y="0"/>
            <a:ext cx="9144000" cy="357166"/>
          </a:xfrm>
          <a:prstGeom prst="rect">
            <a:avLst/>
          </a:prstGeom>
        </p:spPr>
      </p:pic>
    </p:spTree>
    <p:extLst>
      <p:ext uri="{BB962C8B-B14F-4D97-AF65-F5344CB8AC3E}">
        <p14:creationId xmlns:p14="http://schemas.microsoft.com/office/powerpoint/2010/main" val="2148504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Начало воинской службы</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2960" y="1100628"/>
            <a:ext cx="7520940" cy="3912548"/>
          </a:xfrm>
        </p:spPr>
        <p:txBody>
          <a:bodyPr/>
          <a:lstStyle/>
          <a:p>
            <a:pPr marL="0" lvl="1" indent="0">
              <a:lnSpc>
                <a:spcPct val="115000"/>
              </a:lnSpc>
              <a:spcAft>
                <a:spcPts val="1000"/>
              </a:spcAft>
              <a:buNone/>
            </a:pPr>
            <a:r>
              <a:rPr lang="ru-RU" b="1"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       </a:t>
            </a:r>
          </a:p>
          <a:p>
            <a:pPr marL="0" lvl="1" indent="0">
              <a:lnSpc>
                <a:spcPct val="115000"/>
              </a:lnSpc>
              <a:spcAft>
                <a:spcPts val="1000"/>
              </a:spcAft>
              <a:buNone/>
            </a:pPr>
            <a:r>
              <a:rPr lang="ru-RU" b="1" dirty="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Самая </a:t>
            </a:r>
            <a:r>
              <a:rPr lang="ru-RU" b="1" dirty="0">
                <a:latin typeface="Times New Roman" panose="02020603050405020304" pitchFamily="18" charset="0"/>
                <a:ea typeface="Calibri"/>
                <a:cs typeface="Times New Roman" panose="02020603050405020304" pitchFamily="18" charset="0"/>
              </a:rPr>
              <a:t>главная примета мирной жизни – это хлеб на столе. А если засуха?  А если всё отобрали в продразвёрстку? Тогда лепёшки из лебеды, щи из крапивы, да жёлуди. Трудными и засушливыми были 20-е годы в Поволжье. Много людей покинули родные места. В поисках сытой жизни люди уезжали в Баку, Тбилиси, Ташкент. Уехал в 1925 году из родной деревни в Баку и Андрей Фатьянов. Работал </a:t>
            </a:r>
            <a:r>
              <a:rPr lang="ru-RU" b="1" dirty="0" smtClean="0">
                <a:latin typeface="Times New Roman" panose="02020603050405020304" pitchFamily="18" charset="0"/>
                <a:ea typeface="Calibri"/>
                <a:cs typeface="Times New Roman" panose="02020603050405020304" pitchFamily="18" charset="0"/>
              </a:rPr>
              <a:t>чернорабочим, </a:t>
            </a:r>
            <a:r>
              <a:rPr lang="ru-RU" b="1" dirty="0">
                <a:latin typeface="Times New Roman" panose="02020603050405020304" pitchFamily="18" charset="0"/>
                <a:ea typeface="Calibri"/>
                <a:cs typeface="Times New Roman" panose="02020603050405020304" pitchFamily="18" charset="0"/>
              </a:rPr>
              <a:t>разносчиком газет. В октябре 1928 года был призван в армию. </a:t>
            </a:r>
            <a:r>
              <a:rPr lang="ru-RU" b="1" dirty="0" smtClean="0">
                <a:latin typeface="Times New Roman" panose="02020603050405020304" pitchFamily="18" charset="0"/>
                <a:ea typeface="Calibri"/>
                <a:cs typeface="Times New Roman" panose="02020603050405020304" pitchFamily="18" charset="0"/>
              </a:rPr>
              <a:t>В 1929 году Андрей </a:t>
            </a:r>
            <a:r>
              <a:rPr lang="ru-RU" b="1" dirty="0">
                <a:latin typeface="Times New Roman" panose="02020603050405020304" pitchFamily="18" charset="0"/>
                <a:ea typeface="Calibri"/>
                <a:cs typeface="Times New Roman" panose="02020603050405020304" pitchFamily="18" charset="0"/>
              </a:rPr>
              <a:t>Ефремович закончил школу младших командиров, а затем, с 1930 по 1931 год учился в  Качинской школе </a:t>
            </a:r>
            <a:r>
              <a:rPr lang="ru-RU" b="1" dirty="0" smtClean="0">
                <a:latin typeface="Times New Roman" panose="02020603050405020304" pitchFamily="18" charset="0"/>
                <a:ea typeface="Calibri"/>
                <a:cs typeface="Times New Roman" panose="02020603050405020304" pitchFamily="18" charset="0"/>
              </a:rPr>
              <a:t>пилотов .  С марта 1932 года служил в авиачасти на </a:t>
            </a:r>
            <a:r>
              <a:rPr lang="ru-RU" b="1" dirty="0">
                <a:latin typeface="Times New Roman" panose="02020603050405020304" pitchFamily="18" charset="0"/>
                <a:ea typeface="Calibri"/>
                <a:cs typeface="Times New Roman" panose="02020603050405020304" pitchFamily="18" charset="0"/>
              </a:rPr>
              <a:t>Д</a:t>
            </a:r>
            <a:r>
              <a:rPr lang="ru-RU" b="1" dirty="0" smtClean="0">
                <a:latin typeface="Times New Roman" panose="02020603050405020304" pitchFamily="18" charset="0"/>
                <a:ea typeface="Calibri"/>
                <a:cs typeface="Times New Roman" panose="02020603050405020304" pitchFamily="18" charset="0"/>
              </a:rPr>
              <a:t>альнем Востоке.</a:t>
            </a:r>
            <a:endParaRPr lang="ru-RU" sz="1200" b="1" dirty="0">
              <a:latin typeface="Times New Roman" panose="02020603050405020304" pitchFamily="18" charset="0"/>
              <a:ea typeface="Calibri"/>
              <a:cs typeface="Times New Roman" panose="02020603050405020304" pitchFamily="18" charset="0"/>
            </a:endParaRPr>
          </a:p>
          <a:p>
            <a:endParaRPr lang="ru-RU" dirty="0"/>
          </a:p>
        </p:txBody>
      </p:sp>
      <p:pic>
        <p:nvPicPr>
          <p:cNvPr id="4" name="Рисунок 3" descr="3356.jpg"/>
          <p:cNvPicPr>
            <a:picLocks noChangeAspect="1"/>
          </p:cNvPicPr>
          <p:nvPr/>
        </p:nvPicPr>
        <p:blipFill>
          <a:blip r:embed="rId2" cstate="print"/>
          <a:stretch>
            <a:fillRect/>
          </a:stretch>
        </p:blipFill>
        <p:spPr>
          <a:xfrm rot="5400000">
            <a:off x="-3250405" y="3250405"/>
            <a:ext cx="6858000" cy="357190"/>
          </a:xfrm>
          <a:prstGeom prst="rect">
            <a:avLst/>
          </a:prstGeom>
        </p:spPr>
      </p:pic>
      <p:pic>
        <p:nvPicPr>
          <p:cNvPr id="5" name="Рисунок 4" descr="3356.jpg"/>
          <p:cNvPicPr>
            <a:picLocks noChangeAspect="1"/>
          </p:cNvPicPr>
          <p:nvPr/>
        </p:nvPicPr>
        <p:blipFill>
          <a:blip r:embed="rId2" cstate="print"/>
          <a:stretch>
            <a:fillRect/>
          </a:stretch>
        </p:blipFill>
        <p:spPr>
          <a:xfrm rot="5400000">
            <a:off x="5576455" y="3250405"/>
            <a:ext cx="6858000" cy="357190"/>
          </a:xfrm>
          <a:prstGeom prst="rect">
            <a:avLst/>
          </a:prstGeom>
        </p:spPr>
      </p:pic>
      <p:pic>
        <p:nvPicPr>
          <p:cNvPr id="6" name="Рисунок 5" descr="3356.jpg"/>
          <p:cNvPicPr>
            <a:picLocks noChangeAspect="1"/>
          </p:cNvPicPr>
          <p:nvPr/>
        </p:nvPicPr>
        <p:blipFill>
          <a:blip r:embed="rId2" cstate="print"/>
          <a:stretch>
            <a:fillRect/>
          </a:stretch>
        </p:blipFill>
        <p:spPr>
          <a:xfrm>
            <a:off x="0" y="0"/>
            <a:ext cx="9144000" cy="357166"/>
          </a:xfrm>
          <a:prstGeom prst="rect">
            <a:avLst/>
          </a:prstGeom>
        </p:spPr>
      </p:pic>
      <p:pic>
        <p:nvPicPr>
          <p:cNvPr id="7" name="Рисунок 6" descr="3356.jpg"/>
          <p:cNvPicPr>
            <a:picLocks noChangeAspect="1"/>
          </p:cNvPicPr>
          <p:nvPr/>
        </p:nvPicPr>
        <p:blipFill>
          <a:blip r:embed="rId2" cstate="print"/>
          <a:stretch>
            <a:fillRect/>
          </a:stretch>
        </p:blipFill>
        <p:spPr>
          <a:xfrm>
            <a:off x="40050" y="6497782"/>
            <a:ext cx="9144000" cy="357166"/>
          </a:xfrm>
          <a:prstGeom prst="rect">
            <a:avLst/>
          </a:prstGeom>
        </p:spPr>
      </p:pic>
    </p:spTree>
    <p:extLst>
      <p:ext uri="{BB962C8B-B14F-4D97-AF65-F5344CB8AC3E}">
        <p14:creationId xmlns:p14="http://schemas.microsoft.com/office/powerpoint/2010/main" val="449947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3568" y="365760"/>
            <a:ext cx="7660332" cy="548640"/>
          </a:xfrm>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Неожиданная посадка.</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a:xfrm>
            <a:off x="357191" y="764704"/>
            <a:ext cx="8608214" cy="6336704"/>
          </a:xfrm>
        </p:spPr>
        <p:txBody>
          <a:bodyPr>
            <a:normAutofit/>
          </a:bodyPr>
          <a:lstStyle/>
          <a:p>
            <a:pPr marL="0" lvl="1" indent="0">
              <a:lnSpc>
                <a:spcPct val="115000"/>
              </a:lnSpc>
              <a:spcAft>
                <a:spcPts val="1000"/>
              </a:spcAft>
              <a:buNone/>
            </a:pPr>
            <a:r>
              <a:rPr lang="ru-RU" b="1" dirty="0" smtClean="0">
                <a:latin typeface="Times New Roman"/>
                <a:ea typeface="Calibri"/>
                <a:cs typeface="Times New Roman"/>
              </a:rPr>
              <a:t> </a:t>
            </a:r>
            <a:r>
              <a:rPr lang="ru-RU" b="1" dirty="0" smtClean="0">
                <a:latin typeface="Times New Roman"/>
                <a:ea typeface="Calibri"/>
                <a:cs typeface="Times New Roman"/>
              </a:rPr>
              <a:t>          Из </a:t>
            </a:r>
            <a:r>
              <a:rPr lang="ru-RU" b="1" dirty="0">
                <a:latin typeface="Times New Roman"/>
                <a:ea typeface="Calibri"/>
                <a:cs typeface="Times New Roman"/>
              </a:rPr>
              <a:t>воспоминаний старожилов с. Новая Дмитриевка. Однажды Андрей Ефремович несказанно порадовал своих односельчан, прилетев на самолёте в родное село. Приземлился в лугах, совсем рядом с огородами, с речкой. Развернуться самолёту было негде. Как была рада местная ребятня, зачарованно смотревшая на самолёт, на лётчика, его обмундирование, а самое главное, на сапоги, начищенные до блеска. Дети раньше таких не видели. К месту падения самолёта сбежались жители всех трёх сёл: Новая Дмитриевка, Воскресеновка, Рязановка, смотрели на самолёт </a:t>
            </a:r>
            <a:r>
              <a:rPr lang="ru-RU" b="1" dirty="0" smtClean="0">
                <a:latin typeface="Times New Roman"/>
                <a:ea typeface="Calibri"/>
                <a:cs typeface="Times New Roman"/>
              </a:rPr>
              <a:t>как </a:t>
            </a:r>
            <a:r>
              <a:rPr lang="ru-RU" b="1" dirty="0">
                <a:latin typeface="Times New Roman"/>
                <a:ea typeface="Calibri"/>
                <a:cs typeface="Times New Roman"/>
              </a:rPr>
              <a:t>на чудо. </a:t>
            </a:r>
            <a:r>
              <a:rPr lang="ru-RU" b="1" dirty="0" smtClean="0">
                <a:latin typeface="Times New Roman"/>
                <a:ea typeface="Calibri"/>
                <a:cs typeface="Times New Roman"/>
              </a:rPr>
              <a:t>Самолёт </a:t>
            </a:r>
            <a:r>
              <a:rPr lang="ru-RU" b="1" dirty="0">
                <a:latin typeface="Times New Roman"/>
                <a:ea typeface="Calibri"/>
                <a:cs typeface="Times New Roman"/>
              </a:rPr>
              <a:t>развернули буквально на руках</a:t>
            </a:r>
            <a:r>
              <a:rPr lang="ru-RU" b="1" dirty="0" smtClean="0">
                <a:latin typeface="Times New Roman"/>
                <a:ea typeface="Calibri"/>
                <a:cs typeface="Times New Roman"/>
              </a:rPr>
              <a:t>.</a:t>
            </a:r>
            <a:r>
              <a:rPr lang="ru-RU" b="1" dirty="0">
                <a:latin typeface="Times New Roman"/>
                <a:ea typeface="Calibri"/>
              </a:rPr>
              <a:t> </a:t>
            </a:r>
            <a:r>
              <a:rPr lang="ru-RU" b="1" dirty="0">
                <a:latin typeface="Times New Roman"/>
                <a:ea typeface="Calibri"/>
              </a:rPr>
              <a:t> </a:t>
            </a:r>
            <a:r>
              <a:rPr lang="ru-RU" b="1" dirty="0" smtClean="0">
                <a:latin typeface="Times New Roman"/>
                <a:ea typeface="Calibri"/>
              </a:rPr>
              <a:t>                                                                                                   </a:t>
            </a:r>
            <a:r>
              <a:rPr lang="ru-RU" b="1" dirty="0" smtClean="0">
                <a:latin typeface="Times New Roman"/>
                <a:ea typeface="Calibri"/>
              </a:rPr>
              <a:t>Уже </a:t>
            </a:r>
            <a:r>
              <a:rPr lang="ru-RU" b="1" dirty="0" smtClean="0">
                <a:latin typeface="Times New Roman"/>
                <a:ea typeface="Calibri"/>
              </a:rPr>
              <a:t>достаточно взрослый и самостоятельный молодой человек за это приземление получил нагоняй от своего отца .Выдержка из письма Андрея Фатьянова к родителям: «Матушка, отец, получил от вас весточку. Прочитал все сельские новости. В прошлый мой прилёт ты , отец сердился за неудачное приземление в лугах. Ладно, не ворчи. Зато сколько радости было у сельской детворы .Они самолёты только на картинках и видели. Как здоровье ? Берегите себя . Батя , а ты сплёл корзины под рыбу? Скоро буду, порыбачим».</a:t>
            </a:r>
          </a:p>
        </p:txBody>
      </p:sp>
      <p:pic>
        <p:nvPicPr>
          <p:cNvPr id="12" name="Рисунок 11" descr="3356.jpg"/>
          <p:cNvPicPr>
            <a:picLocks noChangeAspect="1"/>
          </p:cNvPicPr>
          <p:nvPr/>
        </p:nvPicPr>
        <p:blipFill>
          <a:blip r:embed="rId2" cstate="print"/>
          <a:stretch>
            <a:fillRect/>
          </a:stretch>
        </p:blipFill>
        <p:spPr>
          <a:xfrm>
            <a:off x="0" y="0"/>
            <a:ext cx="9144000" cy="357166"/>
          </a:xfrm>
          <a:prstGeom prst="rect">
            <a:avLst/>
          </a:prstGeom>
        </p:spPr>
      </p:pic>
      <p:pic>
        <p:nvPicPr>
          <p:cNvPr id="13" name="Рисунок 12" descr="3356.jpg"/>
          <p:cNvPicPr>
            <a:picLocks noChangeAspect="1"/>
          </p:cNvPicPr>
          <p:nvPr/>
        </p:nvPicPr>
        <p:blipFill>
          <a:blip r:embed="rId2" cstate="print"/>
          <a:stretch>
            <a:fillRect/>
          </a:stretch>
        </p:blipFill>
        <p:spPr>
          <a:xfrm>
            <a:off x="178595" y="6499308"/>
            <a:ext cx="9144000" cy="357166"/>
          </a:xfrm>
          <a:prstGeom prst="rect">
            <a:avLst/>
          </a:prstGeom>
        </p:spPr>
      </p:pic>
      <p:pic>
        <p:nvPicPr>
          <p:cNvPr id="14" name="Рисунок 13" descr="3356.jpg"/>
          <p:cNvPicPr>
            <a:picLocks noChangeAspect="1"/>
          </p:cNvPicPr>
          <p:nvPr/>
        </p:nvPicPr>
        <p:blipFill>
          <a:blip r:embed="rId2" cstate="print"/>
          <a:stretch>
            <a:fillRect/>
          </a:stretch>
        </p:blipFill>
        <p:spPr>
          <a:xfrm rot="5400000">
            <a:off x="-3250405" y="3250405"/>
            <a:ext cx="6858000" cy="357190"/>
          </a:xfrm>
          <a:prstGeom prst="rect">
            <a:avLst/>
          </a:prstGeom>
        </p:spPr>
      </p:pic>
      <p:pic>
        <p:nvPicPr>
          <p:cNvPr id="15" name="Рисунок 14" descr="3356.jpg"/>
          <p:cNvPicPr>
            <a:picLocks noChangeAspect="1"/>
          </p:cNvPicPr>
          <p:nvPr/>
        </p:nvPicPr>
        <p:blipFill>
          <a:blip r:embed="rId2" cstate="print"/>
          <a:stretch>
            <a:fillRect/>
          </a:stretch>
        </p:blipFill>
        <p:spPr>
          <a:xfrm rot="5400000">
            <a:off x="5715000" y="3250405"/>
            <a:ext cx="6858000" cy="357190"/>
          </a:xfrm>
          <a:prstGeom prst="rect">
            <a:avLst/>
          </a:prstGeom>
        </p:spPr>
      </p:pic>
    </p:spTree>
    <p:extLst>
      <p:ext uri="{BB962C8B-B14F-4D97-AF65-F5344CB8AC3E}">
        <p14:creationId xmlns:p14="http://schemas.microsoft.com/office/powerpoint/2010/main" val="20792190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Первое боевое крещение.</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7267" y="764704"/>
            <a:ext cx="8359189" cy="5040560"/>
          </a:xfrm>
        </p:spPr>
        <p:txBody>
          <a:bodyPr>
            <a:normAutofit/>
          </a:bodyPr>
          <a:lstStyle/>
          <a:p>
            <a:pPr marL="0" lvl="1" indent="0">
              <a:lnSpc>
                <a:spcPct val="115000"/>
              </a:lnSpc>
              <a:spcAft>
                <a:spcPts val="1000"/>
              </a:spcAft>
              <a:buNone/>
            </a:pPr>
            <a:r>
              <a:rPr lang="ru-RU" b="1"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   Профессия </a:t>
            </a:r>
            <a:r>
              <a:rPr lang="ru-RU" b="1" dirty="0">
                <a:latin typeface="Times New Roman" panose="02020603050405020304" pitchFamily="18" charset="0"/>
                <a:ea typeface="Calibri"/>
                <a:cs typeface="Times New Roman" panose="02020603050405020304" pitchFamily="18" charset="0"/>
              </a:rPr>
              <a:t>лётчика во все времена считалась самой романтичной и мужественной. Кто однажды взмыл в небо, тот уже не мог представить свою жизнь без голубого безбрежного океана. Лётчики – необыкновенные люди. Обыкновенных, видимо, в авиации </a:t>
            </a:r>
            <a:r>
              <a:rPr lang="ru-RU" b="1" dirty="0" smtClean="0">
                <a:latin typeface="Times New Roman" panose="02020603050405020304" pitchFamily="18" charset="0"/>
                <a:ea typeface="Calibri"/>
                <a:cs typeface="Times New Roman" panose="02020603050405020304" pitchFamily="18" charset="0"/>
              </a:rPr>
              <a:t>нет.</a:t>
            </a:r>
            <a:r>
              <a:rPr lang="ru-RU" sz="1200" b="1" dirty="0">
                <a:latin typeface="Times New Roman" panose="02020603050405020304" pitchFamily="18" charset="0"/>
                <a:ea typeface="Calibri"/>
                <a:cs typeface="Times New Roman" panose="02020603050405020304" pitchFamily="18" charset="0"/>
              </a:rPr>
              <a:t> </a:t>
            </a:r>
            <a:r>
              <a:rPr lang="ru-RU" sz="1200" b="1"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Вот </a:t>
            </a:r>
            <a:r>
              <a:rPr lang="ru-RU" b="1" dirty="0">
                <a:latin typeface="Times New Roman" panose="02020603050405020304" pitchFamily="18" charset="0"/>
                <a:ea typeface="Calibri"/>
                <a:cs typeface="Times New Roman" panose="02020603050405020304" pitchFamily="18" charset="0"/>
              </a:rPr>
              <a:t>таким необыкновенным: решительным, мужественным и находчивым был и  Андрей Ефремович. Службу свою на Дальнем Востоке помощником командира эскадрильи </a:t>
            </a:r>
            <a:r>
              <a:rPr lang="ru-RU" b="1" dirty="0" smtClean="0">
                <a:latin typeface="Times New Roman" panose="02020603050405020304" pitchFamily="18" charset="0"/>
                <a:ea typeface="Calibri"/>
                <a:cs typeface="Times New Roman" panose="02020603050405020304" pitchFamily="18" charset="0"/>
              </a:rPr>
              <a:t> 5-го отдельного скоростного бомбардировочного авиационного полка 14 армии Фатьянов </a:t>
            </a:r>
            <a:r>
              <a:rPr lang="ru-RU" b="1" dirty="0">
                <a:latin typeface="Times New Roman" panose="02020603050405020304" pitchFamily="18" charset="0"/>
                <a:ea typeface="Calibri"/>
                <a:cs typeface="Times New Roman" panose="02020603050405020304" pitchFamily="18" charset="0"/>
              </a:rPr>
              <a:t>начал в 1938 </a:t>
            </a:r>
            <a:r>
              <a:rPr lang="ru-RU" b="1" dirty="0" smtClean="0">
                <a:latin typeface="Times New Roman" panose="02020603050405020304" pitchFamily="18" charset="0"/>
                <a:ea typeface="Calibri"/>
                <a:cs typeface="Times New Roman" panose="02020603050405020304" pitchFamily="18" charset="0"/>
              </a:rPr>
              <a:t>году в звании старшего лейтенанта. </a:t>
            </a:r>
            <a:r>
              <a:rPr lang="ru-RU" b="1" dirty="0">
                <a:latin typeface="Times New Roman" panose="02020603050405020304" pitchFamily="18" charset="0"/>
                <a:ea typeface="Calibri"/>
                <a:cs typeface="Times New Roman" panose="02020603050405020304" pitchFamily="18" charset="0"/>
              </a:rPr>
              <a:t>В это время СССР вступил в военный конфликт с Японией в районе озера Хасан и реки Халхин-Гол. С первых же дней конфликта   Андрей Ефремович принимает участие в </a:t>
            </a:r>
            <a:r>
              <a:rPr lang="ru-RU" b="1" dirty="0" smtClean="0">
                <a:latin typeface="Times New Roman" panose="02020603050405020304" pitchFamily="18" charset="0"/>
                <a:ea typeface="Calibri"/>
                <a:cs typeface="Times New Roman" panose="02020603050405020304" pitchFamily="18" charset="0"/>
              </a:rPr>
              <a:t>боях </a:t>
            </a:r>
            <a:r>
              <a:rPr lang="ru-RU" b="1" dirty="0">
                <a:latin typeface="Times New Roman" panose="02020603050405020304" pitchFamily="18" charset="0"/>
                <a:ea typeface="Calibri"/>
                <a:cs typeface="Times New Roman" panose="02020603050405020304" pitchFamily="18" charset="0"/>
              </a:rPr>
              <a:t>в районе озера </a:t>
            </a:r>
            <a:r>
              <a:rPr lang="ru-RU" b="1" dirty="0" smtClean="0">
                <a:latin typeface="Times New Roman" panose="02020603050405020304" pitchFamily="18" charset="0"/>
                <a:ea typeface="Calibri"/>
                <a:cs typeface="Times New Roman" panose="02020603050405020304" pitchFamily="18" charset="0"/>
              </a:rPr>
              <a:t>Хасан , совершив 6 успешных боевых вылетов</a:t>
            </a:r>
            <a:r>
              <a:rPr lang="ru-RU" b="1" dirty="0" smtClean="0">
                <a:latin typeface="Times New Roman" panose="02020603050405020304" pitchFamily="18" charset="0"/>
                <a:ea typeface="Calibri"/>
                <a:cs typeface="Times New Roman" panose="02020603050405020304" pitchFamily="18" charset="0"/>
              </a:rPr>
              <a:t>.</a:t>
            </a:r>
            <a:r>
              <a:rPr lang="ru-RU" sz="1200" b="1" dirty="0">
                <a:latin typeface="Times New Roman" panose="02020603050405020304" pitchFamily="18" charset="0"/>
                <a:ea typeface="Calibri"/>
                <a:cs typeface="Times New Roman" panose="02020603050405020304" pitchFamily="18" charset="0"/>
              </a:rPr>
              <a:t> </a:t>
            </a:r>
            <a:r>
              <a:rPr lang="ru-RU" sz="1200" b="1"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1 </a:t>
            </a:r>
            <a:r>
              <a:rPr lang="ru-RU" b="1" dirty="0">
                <a:latin typeface="Times New Roman" panose="02020603050405020304" pitchFamily="18" charset="0"/>
                <a:cs typeface="Times New Roman" panose="02020603050405020304" pitchFamily="18" charset="0"/>
              </a:rPr>
              <a:t>августа наша авиация силами 4-х эскадрилий </a:t>
            </a:r>
            <a:r>
              <a:rPr lang="ru-RU" b="1" dirty="0" smtClean="0">
                <a:latin typeface="Times New Roman" panose="02020603050405020304" pitchFamily="18" charset="0"/>
                <a:cs typeface="Times New Roman" panose="02020603050405020304" pitchFamily="18" charset="0"/>
              </a:rPr>
              <a:t>,в одной из которых служил Фатьянов </a:t>
            </a:r>
            <a:r>
              <a:rPr lang="ru-RU" b="1" dirty="0">
                <a:latin typeface="Times New Roman" panose="02020603050405020304" pitchFamily="18" charset="0"/>
                <a:cs typeface="Times New Roman" panose="02020603050405020304" pitchFamily="18" charset="0"/>
              </a:rPr>
              <a:t>нанесла бомбово-штурмовой удар по японским войскам, причинив им </a:t>
            </a:r>
            <a:r>
              <a:rPr lang="ru-RU" b="1" dirty="0" smtClean="0">
                <a:latin typeface="Times New Roman" panose="02020603050405020304" pitchFamily="18" charset="0"/>
                <a:cs typeface="Times New Roman" panose="02020603050405020304" pitchFamily="18" charset="0"/>
              </a:rPr>
              <a:t>значительный </a:t>
            </a:r>
            <a:r>
              <a:rPr lang="ru-RU" b="1" dirty="0" smtClean="0">
                <a:latin typeface="Times New Roman" panose="02020603050405020304" pitchFamily="18" charset="0"/>
                <a:cs typeface="Times New Roman" panose="02020603050405020304" pitchFamily="18" charset="0"/>
              </a:rPr>
              <a:t>урон.  Уже </a:t>
            </a:r>
            <a:r>
              <a:rPr lang="ru-RU" b="1" dirty="0" smtClean="0">
                <a:latin typeface="Times New Roman" panose="02020603050405020304" pitchFamily="18" charset="0"/>
                <a:cs typeface="Times New Roman" panose="02020603050405020304" pitchFamily="18" charset="0"/>
              </a:rPr>
              <a:t>обстрелянным лётчикам в январе 1940 года Андрей Ефремович прибыл на финский фронт.</a:t>
            </a:r>
            <a:endParaRPr lang="ru-RU" b="1" dirty="0">
              <a:latin typeface="Times New Roman" panose="02020603050405020304" pitchFamily="18" charset="0"/>
              <a:cs typeface="Times New Roman" panose="02020603050405020304" pitchFamily="18" charset="0"/>
            </a:endParaRPr>
          </a:p>
        </p:txBody>
      </p:sp>
      <p:pic>
        <p:nvPicPr>
          <p:cNvPr id="4" name="Рисунок 3" descr="3356.jpg"/>
          <p:cNvPicPr>
            <a:picLocks noChangeAspect="1"/>
          </p:cNvPicPr>
          <p:nvPr/>
        </p:nvPicPr>
        <p:blipFill>
          <a:blip r:embed="rId2" cstate="print"/>
          <a:stretch>
            <a:fillRect/>
          </a:stretch>
        </p:blipFill>
        <p:spPr>
          <a:xfrm rot="5400000">
            <a:off x="-3290328" y="3250405"/>
            <a:ext cx="6858000" cy="357190"/>
          </a:xfrm>
          <a:prstGeom prst="rect">
            <a:avLst/>
          </a:prstGeom>
        </p:spPr>
      </p:pic>
      <p:pic>
        <p:nvPicPr>
          <p:cNvPr id="5" name="Рисунок 4" descr="3356.jpg"/>
          <p:cNvPicPr>
            <a:picLocks noChangeAspect="1"/>
          </p:cNvPicPr>
          <p:nvPr/>
        </p:nvPicPr>
        <p:blipFill>
          <a:blip r:embed="rId2" cstate="print"/>
          <a:stretch>
            <a:fillRect/>
          </a:stretch>
        </p:blipFill>
        <p:spPr>
          <a:xfrm rot="5400000">
            <a:off x="5610918" y="3257154"/>
            <a:ext cx="6858000" cy="357190"/>
          </a:xfrm>
          <a:prstGeom prst="rect">
            <a:avLst/>
          </a:prstGeom>
        </p:spPr>
      </p:pic>
      <p:pic>
        <p:nvPicPr>
          <p:cNvPr id="6" name="Рисунок 5" descr="3356.jpg"/>
          <p:cNvPicPr>
            <a:picLocks noChangeAspect="1"/>
          </p:cNvPicPr>
          <p:nvPr/>
        </p:nvPicPr>
        <p:blipFill>
          <a:blip r:embed="rId2" cstate="print"/>
          <a:stretch>
            <a:fillRect/>
          </a:stretch>
        </p:blipFill>
        <p:spPr>
          <a:xfrm>
            <a:off x="0" y="0"/>
            <a:ext cx="9144000" cy="357166"/>
          </a:xfrm>
          <a:prstGeom prst="rect">
            <a:avLst/>
          </a:prstGeom>
        </p:spPr>
      </p:pic>
      <p:pic>
        <p:nvPicPr>
          <p:cNvPr id="7" name="Рисунок 6" descr="3356.jpg"/>
          <p:cNvPicPr>
            <a:picLocks noChangeAspect="1"/>
          </p:cNvPicPr>
          <p:nvPr/>
        </p:nvPicPr>
        <p:blipFill>
          <a:blip r:embed="rId2" cstate="print"/>
          <a:stretch>
            <a:fillRect/>
          </a:stretch>
        </p:blipFill>
        <p:spPr>
          <a:xfrm>
            <a:off x="5649" y="6500834"/>
            <a:ext cx="9144000" cy="357166"/>
          </a:xfrm>
          <a:prstGeom prst="rect">
            <a:avLst/>
          </a:prstGeom>
        </p:spPr>
      </p:pic>
    </p:spTree>
    <p:extLst>
      <p:ext uri="{BB962C8B-B14F-4D97-AF65-F5344CB8AC3E}">
        <p14:creationId xmlns:p14="http://schemas.microsoft.com/office/powerpoint/2010/main" val="493221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1738</TotalTime>
  <Words>1738</Words>
  <Application>Microsoft Office PowerPoint</Application>
  <PresentationFormat>Экран (4:3)</PresentationFormat>
  <Paragraphs>67</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Углы</vt:lpstr>
      <vt:lpstr>Апекс</vt:lpstr>
      <vt:lpstr>ПЕДАГОГИЧЕСКИЙ ДИСТАНЦИОННЫЙ конкурс, ПОСВЯЩЕННЫЙ 75-летию великой победы                               «Я РАССКАЖУ ВАМ О ВОЙНЕ…».</vt:lpstr>
      <vt:lpstr>Цель и актуальность темы</vt:lpstr>
      <vt:lpstr>Великая отечественная  1941-1945</vt:lpstr>
      <vt:lpstr>Мой земляк- герой советского союза </vt:lpstr>
      <vt:lpstr>Герой советского союза                      Андрей Ефремович Фатьянов</vt:lpstr>
      <vt:lpstr>Детство и юность героя</vt:lpstr>
      <vt:lpstr>Начало воинской службы</vt:lpstr>
      <vt:lpstr>Неожиданная посадка.</vt:lpstr>
      <vt:lpstr>Первое боевое крещение.</vt:lpstr>
      <vt:lpstr>Подвиг героя</vt:lpstr>
      <vt:lpstr>Присвоение звания героя СССР</vt:lpstr>
      <vt:lpstr>Семья  героя</vt:lpstr>
      <vt:lpstr>Бюст герою Советского союза </vt:lpstr>
      <vt:lpstr>Участие в Великой отечественной войне</vt:lpstr>
      <vt:lpstr>Заключение </vt:lpstr>
      <vt:lpstr>Презентация PowerPoint</vt:lpstr>
      <vt:lpstr>Список литературы: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RePack by Diakov</cp:lastModifiedBy>
  <cp:revision>41</cp:revision>
  <dcterms:created xsi:type="dcterms:W3CDTF">2019-04-11T04:29:35Z</dcterms:created>
  <dcterms:modified xsi:type="dcterms:W3CDTF">2020-05-06T07:39:38Z</dcterms:modified>
</cp:coreProperties>
</file>